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80" r:id="rId4"/>
    <p:sldId id="258" r:id="rId5"/>
    <p:sldId id="260" r:id="rId6"/>
    <p:sldId id="273" r:id="rId7"/>
    <p:sldId id="259" r:id="rId8"/>
    <p:sldId id="265" r:id="rId9"/>
    <p:sldId id="290" r:id="rId10"/>
    <p:sldId id="275" r:id="rId11"/>
    <p:sldId id="276" r:id="rId12"/>
    <p:sldId id="319" r:id="rId13"/>
    <p:sldId id="291" r:id="rId14"/>
    <p:sldId id="267" r:id="rId15"/>
    <p:sldId id="315" r:id="rId16"/>
    <p:sldId id="303" r:id="rId17"/>
    <p:sldId id="304" r:id="rId18"/>
    <p:sldId id="264" r:id="rId19"/>
    <p:sldId id="320" r:id="rId20"/>
    <p:sldId id="316" r:id="rId21"/>
    <p:sldId id="295" r:id="rId22"/>
    <p:sldId id="263" r:id="rId23"/>
    <p:sldId id="272" r:id="rId24"/>
    <p:sldId id="294" r:id="rId25"/>
    <p:sldId id="298" r:id="rId26"/>
    <p:sldId id="270" r:id="rId27"/>
    <p:sldId id="296" r:id="rId28"/>
    <p:sldId id="299" r:id="rId29"/>
    <p:sldId id="300" r:id="rId30"/>
    <p:sldId id="266" r:id="rId31"/>
    <p:sldId id="301" r:id="rId32"/>
    <p:sldId id="278" r:id="rId33"/>
    <p:sldId id="284" r:id="rId34"/>
    <p:sldId id="285" r:id="rId35"/>
    <p:sldId id="305" r:id="rId36"/>
    <p:sldId id="286" r:id="rId37"/>
    <p:sldId id="289" r:id="rId38"/>
    <p:sldId id="292" r:id="rId39"/>
    <p:sldId id="288" r:id="rId40"/>
    <p:sldId id="287" r:id="rId41"/>
    <p:sldId id="306" r:id="rId42"/>
    <p:sldId id="307" r:id="rId43"/>
    <p:sldId id="293" r:id="rId44"/>
    <p:sldId id="283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7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/>
    <p:restoredTop sz="94719"/>
  </p:normalViewPr>
  <p:slideViewPr>
    <p:cSldViewPr snapToGrid="0">
      <p:cViewPr varScale="1">
        <p:scale>
          <a:sx n="152" d="100"/>
          <a:sy n="152" d="100"/>
        </p:scale>
        <p:origin x="3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6EA73D-D4E6-451B-9748-73BF43C233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C75EC2-5A52-46F7-B05B-E41DF0E6DE97}">
      <dgm:prSet/>
      <dgm:spPr/>
      <dgm:t>
        <a:bodyPr/>
        <a:lstStyle/>
        <a:p>
          <a:r>
            <a:rPr lang="en-US" b="0" i="0" dirty="0"/>
            <a:t>Uma </a:t>
          </a:r>
          <a:r>
            <a:rPr lang="en-US" b="0" i="0" dirty="0" err="1"/>
            <a:t>empresa</a:t>
          </a:r>
          <a:r>
            <a:rPr lang="en-US" b="0" i="0" dirty="0"/>
            <a:t> </a:t>
          </a:r>
          <a:r>
            <a:rPr lang="en-US" b="0" i="0" dirty="0" err="1"/>
            <a:t>está</a:t>
          </a:r>
          <a:r>
            <a:rPr lang="en-US" b="0" i="0" dirty="0"/>
            <a:t> </a:t>
          </a:r>
          <a:r>
            <a:rPr lang="en-US" b="0" i="0" dirty="0" err="1"/>
            <a:t>desenvolvendo</a:t>
          </a:r>
          <a:r>
            <a:rPr lang="en-US" b="0" i="0" dirty="0"/>
            <a:t> </a:t>
          </a:r>
          <a:r>
            <a:rPr lang="en-US" b="0" i="0" dirty="0" err="1"/>
            <a:t>uma</a:t>
          </a:r>
          <a:r>
            <a:rPr lang="en-US" b="0" i="0" dirty="0"/>
            <a:t> nova </a:t>
          </a:r>
          <a:r>
            <a:rPr lang="en-US" b="0" i="0" dirty="0" err="1"/>
            <a:t>aplicação</a:t>
          </a:r>
          <a:r>
            <a:rPr lang="en-US" b="0" i="0" dirty="0"/>
            <a:t> que </a:t>
          </a:r>
          <a:r>
            <a:rPr lang="en-US" b="0" i="0" dirty="0" err="1"/>
            <a:t>requer</a:t>
          </a:r>
          <a:r>
            <a:rPr lang="en-US" b="0" i="0" dirty="0"/>
            <a:t> o </a:t>
          </a:r>
          <a:r>
            <a:rPr lang="en-US" b="0" i="0" dirty="0" err="1"/>
            <a:t>armazenamento</a:t>
          </a:r>
          <a:r>
            <a:rPr lang="en-US" b="0" i="0" dirty="0"/>
            <a:t> </a:t>
          </a:r>
          <a:r>
            <a:rPr lang="en-US" b="0" i="0" dirty="0" err="1"/>
            <a:t>seguro</a:t>
          </a:r>
          <a:r>
            <a:rPr lang="en-US" b="0" i="0" dirty="0"/>
            <a:t> de </a:t>
          </a:r>
          <a:r>
            <a:rPr lang="en-US" b="0" i="0" dirty="0" err="1"/>
            <a:t>segredos</a:t>
          </a:r>
          <a:r>
            <a:rPr lang="en-US" b="0" i="0" dirty="0"/>
            <a:t>, </a:t>
          </a:r>
          <a:r>
            <a:rPr lang="en-US" b="0" i="0" dirty="0" err="1"/>
            <a:t>como</a:t>
          </a:r>
          <a:r>
            <a:rPr lang="en-US" b="0" i="0" dirty="0"/>
            <a:t> </a:t>
          </a:r>
          <a:r>
            <a:rPr lang="en-US" b="0" i="0" dirty="0" err="1"/>
            <a:t>credenciais</a:t>
          </a:r>
          <a:r>
            <a:rPr lang="en-US" b="0" i="0" dirty="0"/>
            <a:t> de banco de dados, </a:t>
          </a:r>
          <a:r>
            <a:rPr lang="en-US" b="0" i="0" dirty="0" err="1"/>
            <a:t>chaves</a:t>
          </a:r>
          <a:r>
            <a:rPr lang="en-US" b="0" i="0" dirty="0"/>
            <a:t> de API e outros dados </a:t>
          </a:r>
          <a:r>
            <a:rPr lang="en-US" b="0" i="0" dirty="0" err="1"/>
            <a:t>sensíveis</a:t>
          </a:r>
          <a:r>
            <a:rPr lang="en-US" b="0" i="0" dirty="0"/>
            <a:t>. A </a:t>
          </a:r>
          <a:r>
            <a:rPr lang="en-US" b="0" i="0" dirty="0" err="1"/>
            <a:t>solução</a:t>
          </a:r>
          <a:r>
            <a:rPr lang="en-US" b="0" i="0" dirty="0"/>
            <a:t> </a:t>
          </a:r>
          <a:r>
            <a:rPr lang="en-US" b="0" i="0" dirty="0" err="1"/>
            <a:t>deve</a:t>
          </a:r>
          <a:r>
            <a:rPr lang="en-US" b="0" i="0" dirty="0"/>
            <a:t> </a:t>
          </a:r>
          <a:r>
            <a:rPr lang="en-US" b="0" i="0" dirty="0" err="1"/>
            <a:t>permitir</a:t>
          </a:r>
          <a:r>
            <a:rPr lang="en-US" b="0" i="0" dirty="0"/>
            <a:t> a </a:t>
          </a:r>
          <a:r>
            <a:rPr lang="en-US" b="0" i="0" dirty="0" err="1"/>
            <a:t>rotação</a:t>
          </a:r>
          <a:r>
            <a:rPr lang="en-US" b="0" i="0" dirty="0"/>
            <a:t> </a:t>
          </a:r>
          <a:r>
            <a:rPr lang="en-US" b="0" i="0" dirty="0" err="1"/>
            <a:t>automática</a:t>
          </a:r>
          <a:r>
            <a:rPr lang="en-US" b="0" i="0" dirty="0"/>
            <a:t> de </a:t>
          </a:r>
          <a:r>
            <a:rPr lang="en-US" b="0" i="0" dirty="0" err="1"/>
            <a:t>segredos</a:t>
          </a:r>
          <a:r>
            <a:rPr lang="en-US" b="0" i="0" dirty="0"/>
            <a:t> e a </a:t>
          </a:r>
          <a:r>
            <a:rPr lang="en-US" b="0" i="0" dirty="0" err="1"/>
            <a:t>fácil</a:t>
          </a:r>
          <a:r>
            <a:rPr lang="en-US" b="0" i="0" dirty="0"/>
            <a:t> </a:t>
          </a:r>
          <a:r>
            <a:rPr lang="en-US" b="0" i="0" dirty="0" err="1"/>
            <a:t>integração</a:t>
          </a:r>
          <a:r>
            <a:rPr lang="en-US" b="0" i="0" dirty="0"/>
            <a:t> com </a:t>
          </a:r>
          <a:r>
            <a:rPr lang="en-US" b="0" i="0" dirty="0" err="1"/>
            <a:t>outras</a:t>
          </a:r>
          <a:r>
            <a:rPr lang="en-US" b="0" i="0" dirty="0"/>
            <a:t> ferramentas da AWS.</a:t>
          </a:r>
          <a:endParaRPr lang="en-US" dirty="0"/>
        </a:p>
      </dgm:t>
    </dgm:pt>
    <dgm:pt modelId="{08C22DA2-0E92-4027-A676-E51174CAFFCE}" type="parTrans" cxnId="{6024BF7B-08DC-4DC0-84E6-E47E788296C7}">
      <dgm:prSet/>
      <dgm:spPr/>
      <dgm:t>
        <a:bodyPr/>
        <a:lstStyle/>
        <a:p>
          <a:endParaRPr lang="en-US"/>
        </a:p>
      </dgm:t>
    </dgm:pt>
    <dgm:pt modelId="{8DC767CE-FF1D-4693-A56F-BD3A22923DE4}" type="sibTrans" cxnId="{6024BF7B-08DC-4DC0-84E6-E47E788296C7}">
      <dgm:prSet/>
      <dgm:spPr/>
      <dgm:t>
        <a:bodyPr/>
        <a:lstStyle/>
        <a:p>
          <a:endParaRPr lang="en-US"/>
        </a:p>
      </dgm:t>
    </dgm:pt>
    <dgm:pt modelId="{984B01DD-FE3C-4017-A150-9BABBDAE7353}">
      <dgm:prSet/>
      <dgm:spPr/>
      <dgm:t>
        <a:bodyPr/>
        <a:lstStyle/>
        <a:p>
          <a:r>
            <a:rPr lang="en-US" b="0" i="0" dirty="0"/>
            <a:t>Qual </a:t>
          </a:r>
          <a:r>
            <a:rPr lang="en-US" b="0" i="0" dirty="0" err="1"/>
            <a:t>serviço</a:t>
          </a:r>
          <a:r>
            <a:rPr lang="en-US" b="0" i="0" dirty="0"/>
            <a:t> da AWS você </a:t>
          </a:r>
          <a:r>
            <a:rPr lang="en-US" b="0" i="0" dirty="0" err="1"/>
            <a:t>deve</a:t>
          </a:r>
          <a:r>
            <a:rPr lang="en-US" b="0" i="0" dirty="0"/>
            <a:t> </a:t>
          </a:r>
          <a:r>
            <a:rPr lang="en-US" b="0" i="0" dirty="0" err="1"/>
            <a:t>utilizar</a:t>
          </a:r>
          <a:r>
            <a:rPr lang="en-US" b="0" i="0" dirty="0"/>
            <a:t> para </a:t>
          </a:r>
          <a:r>
            <a:rPr lang="en-US" b="0" i="0" dirty="0" err="1"/>
            <a:t>gerenciar</a:t>
          </a:r>
          <a:r>
            <a:rPr lang="en-US" b="0" i="0" dirty="0"/>
            <a:t> esses </a:t>
          </a:r>
          <a:r>
            <a:rPr lang="en-US" b="0" i="0" dirty="0" err="1"/>
            <a:t>segredos</a:t>
          </a:r>
          <a:r>
            <a:rPr lang="en-US" b="0" i="0" dirty="0"/>
            <a:t> de forma </a:t>
          </a:r>
          <a:r>
            <a:rPr lang="en-US" b="0" i="0" dirty="0" err="1"/>
            <a:t>segura</a:t>
          </a:r>
          <a:r>
            <a:rPr lang="en-US" b="0" i="0" dirty="0"/>
            <a:t> e </a:t>
          </a:r>
          <a:r>
            <a:rPr lang="en-US" b="0" i="0" dirty="0" err="1"/>
            <a:t>eficiente</a:t>
          </a:r>
          <a:r>
            <a:rPr lang="en-US" b="0" i="0" dirty="0"/>
            <a:t>?</a:t>
          </a:r>
          <a:endParaRPr lang="en-US" dirty="0"/>
        </a:p>
      </dgm:t>
    </dgm:pt>
    <dgm:pt modelId="{B5335360-B6E9-43BC-BBDF-4030E84A24B5}" type="parTrans" cxnId="{07B21A3F-DCFC-4EE7-BC28-27504D394947}">
      <dgm:prSet/>
      <dgm:spPr/>
      <dgm:t>
        <a:bodyPr/>
        <a:lstStyle/>
        <a:p>
          <a:endParaRPr lang="en-US"/>
        </a:p>
      </dgm:t>
    </dgm:pt>
    <dgm:pt modelId="{B904CB63-5F28-4820-867C-9D6380D86D70}" type="sibTrans" cxnId="{07B21A3F-DCFC-4EE7-BC28-27504D394947}">
      <dgm:prSet/>
      <dgm:spPr/>
      <dgm:t>
        <a:bodyPr/>
        <a:lstStyle/>
        <a:p>
          <a:endParaRPr lang="en-US"/>
        </a:p>
      </dgm:t>
    </dgm:pt>
    <dgm:pt modelId="{AB2CA6D1-18EB-824F-B0F6-6E46AF25C896}" type="pres">
      <dgm:prSet presAssocID="{146EA73D-D4E6-451B-9748-73BF43C233B9}" presName="linear" presStyleCnt="0">
        <dgm:presLayoutVars>
          <dgm:animLvl val="lvl"/>
          <dgm:resizeHandles val="exact"/>
        </dgm:presLayoutVars>
      </dgm:prSet>
      <dgm:spPr/>
    </dgm:pt>
    <dgm:pt modelId="{8C6B9589-EA78-7E41-97EE-6A9EC7AA3ABC}" type="pres">
      <dgm:prSet presAssocID="{42C75EC2-5A52-46F7-B05B-E41DF0E6DE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536B71B-0B4E-F944-9010-064FCCD789F3}" type="pres">
      <dgm:prSet presAssocID="{8DC767CE-FF1D-4693-A56F-BD3A22923DE4}" presName="spacer" presStyleCnt="0"/>
      <dgm:spPr/>
    </dgm:pt>
    <dgm:pt modelId="{8F931F3C-DB56-5248-B5B7-CFA784D61A8E}" type="pres">
      <dgm:prSet presAssocID="{984B01DD-FE3C-4017-A150-9BABBDAE7353}" presName="parentText" presStyleLbl="node1" presStyleIdx="1" presStyleCnt="2" custLinFactNeighborY="-6496">
        <dgm:presLayoutVars>
          <dgm:chMax val="0"/>
          <dgm:bulletEnabled val="1"/>
        </dgm:presLayoutVars>
      </dgm:prSet>
      <dgm:spPr/>
    </dgm:pt>
  </dgm:ptLst>
  <dgm:cxnLst>
    <dgm:cxn modelId="{B6697F03-5644-2F45-9051-515B5A243E9C}" type="presOf" srcId="{984B01DD-FE3C-4017-A150-9BABBDAE7353}" destId="{8F931F3C-DB56-5248-B5B7-CFA784D61A8E}" srcOrd="0" destOrd="0" presId="urn:microsoft.com/office/officeart/2005/8/layout/vList2"/>
    <dgm:cxn modelId="{07B21A3F-DCFC-4EE7-BC28-27504D394947}" srcId="{146EA73D-D4E6-451B-9748-73BF43C233B9}" destId="{984B01DD-FE3C-4017-A150-9BABBDAE7353}" srcOrd="1" destOrd="0" parTransId="{B5335360-B6E9-43BC-BBDF-4030E84A24B5}" sibTransId="{B904CB63-5F28-4820-867C-9D6380D86D70}"/>
    <dgm:cxn modelId="{A726C277-0069-CF43-A88E-FF6707F62625}" type="presOf" srcId="{146EA73D-D4E6-451B-9748-73BF43C233B9}" destId="{AB2CA6D1-18EB-824F-B0F6-6E46AF25C896}" srcOrd="0" destOrd="0" presId="urn:microsoft.com/office/officeart/2005/8/layout/vList2"/>
    <dgm:cxn modelId="{6024BF7B-08DC-4DC0-84E6-E47E788296C7}" srcId="{146EA73D-D4E6-451B-9748-73BF43C233B9}" destId="{42C75EC2-5A52-46F7-B05B-E41DF0E6DE97}" srcOrd="0" destOrd="0" parTransId="{08C22DA2-0E92-4027-A676-E51174CAFFCE}" sibTransId="{8DC767CE-FF1D-4693-A56F-BD3A22923DE4}"/>
    <dgm:cxn modelId="{D87EE2BF-CBBF-AC4F-887E-8C3C1305E363}" type="presOf" srcId="{42C75EC2-5A52-46F7-B05B-E41DF0E6DE97}" destId="{8C6B9589-EA78-7E41-97EE-6A9EC7AA3ABC}" srcOrd="0" destOrd="0" presId="urn:microsoft.com/office/officeart/2005/8/layout/vList2"/>
    <dgm:cxn modelId="{AE2F7B49-F476-6C4A-AF5B-AD157948D4BC}" type="presParOf" srcId="{AB2CA6D1-18EB-824F-B0F6-6E46AF25C896}" destId="{8C6B9589-EA78-7E41-97EE-6A9EC7AA3ABC}" srcOrd="0" destOrd="0" presId="urn:microsoft.com/office/officeart/2005/8/layout/vList2"/>
    <dgm:cxn modelId="{09CC2556-E345-B34C-8F0A-F51B22C689A9}" type="presParOf" srcId="{AB2CA6D1-18EB-824F-B0F6-6E46AF25C896}" destId="{6536B71B-0B4E-F944-9010-064FCCD789F3}" srcOrd="1" destOrd="0" presId="urn:microsoft.com/office/officeart/2005/8/layout/vList2"/>
    <dgm:cxn modelId="{7AC7FAA9-701A-8D4F-A300-5C35F4439E1F}" type="presParOf" srcId="{AB2CA6D1-18EB-824F-B0F6-6E46AF25C896}" destId="{8F931F3C-DB56-5248-B5B7-CFA784D61A8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B9589-EA78-7E41-97EE-6A9EC7AA3ABC}">
      <dsp:nvSpPr>
        <dsp:cNvPr id="0" name=""/>
        <dsp:cNvSpPr/>
      </dsp:nvSpPr>
      <dsp:spPr>
        <a:xfrm>
          <a:off x="0" y="197159"/>
          <a:ext cx="1116471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Uma </a:t>
          </a:r>
          <a:r>
            <a:rPr lang="en-US" sz="1300" b="0" i="0" kern="1200" dirty="0" err="1"/>
            <a:t>empresa</a:t>
          </a:r>
          <a:r>
            <a:rPr lang="en-US" sz="1300" b="0" i="0" kern="1200" dirty="0"/>
            <a:t> </a:t>
          </a:r>
          <a:r>
            <a:rPr lang="en-US" sz="1300" b="0" i="0" kern="1200" dirty="0" err="1"/>
            <a:t>está</a:t>
          </a:r>
          <a:r>
            <a:rPr lang="en-US" sz="1300" b="0" i="0" kern="1200" dirty="0"/>
            <a:t> </a:t>
          </a:r>
          <a:r>
            <a:rPr lang="en-US" sz="1300" b="0" i="0" kern="1200" dirty="0" err="1"/>
            <a:t>desenvolvendo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uma</a:t>
          </a:r>
          <a:r>
            <a:rPr lang="en-US" sz="1300" b="0" i="0" kern="1200" dirty="0"/>
            <a:t> nova </a:t>
          </a:r>
          <a:r>
            <a:rPr lang="en-US" sz="1300" b="0" i="0" kern="1200" dirty="0" err="1"/>
            <a:t>aplicação</a:t>
          </a:r>
          <a:r>
            <a:rPr lang="en-US" sz="1300" b="0" i="0" kern="1200" dirty="0"/>
            <a:t> que </a:t>
          </a:r>
          <a:r>
            <a:rPr lang="en-US" sz="1300" b="0" i="0" kern="1200" dirty="0" err="1"/>
            <a:t>requer</a:t>
          </a:r>
          <a:r>
            <a:rPr lang="en-US" sz="1300" b="0" i="0" kern="1200" dirty="0"/>
            <a:t> o </a:t>
          </a:r>
          <a:r>
            <a:rPr lang="en-US" sz="1300" b="0" i="0" kern="1200" dirty="0" err="1"/>
            <a:t>armazenamento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seguro</a:t>
          </a:r>
          <a:r>
            <a:rPr lang="en-US" sz="1300" b="0" i="0" kern="1200" dirty="0"/>
            <a:t> de </a:t>
          </a:r>
          <a:r>
            <a:rPr lang="en-US" sz="1300" b="0" i="0" kern="1200" dirty="0" err="1"/>
            <a:t>segredos</a:t>
          </a:r>
          <a:r>
            <a:rPr lang="en-US" sz="1300" b="0" i="0" kern="1200" dirty="0"/>
            <a:t>, </a:t>
          </a:r>
          <a:r>
            <a:rPr lang="en-US" sz="1300" b="0" i="0" kern="1200" dirty="0" err="1"/>
            <a:t>como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credenciais</a:t>
          </a:r>
          <a:r>
            <a:rPr lang="en-US" sz="1300" b="0" i="0" kern="1200" dirty="0"/>
            <a:t> de banco de dados, </a:t>
          </a:r>
          <a:r>
            <a:rPr lang="en-US" sz="1300" b="0" i="0" kern="1200" dirty="0" err="1"/>
            <a:t>chaves</a:t>
          </a:r>
          <a:r>
            <a:rPr lang="en-US" sz="1300" b="0" i="0" kern="1200" dirty="0"/>
            <a:t> de API e outros dados </a:t>
          </a:r>
          <a:r>
            <a:rPr lang="en-US" sz="1300" b="0" i="0" kern="1200" dirty="0" err="1"/>
            <a:t>sensíveis</a:t>
          </a:r>
          <a:r>
            <a:rPr lang="en-US" sz="1300" b="0" i="0" kern="1200" dirty="0"/>
            <a:t>. A </a:t>
          </a:r>
          <a:r>
            <a:rPr lang="en-US" sz="1300" b="0" i="0" kern="1200" dirty="0" err="1"/>
            <a:t>solução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deve</a:t>
          </a:r>
          <a:r>
            <a:rPr lang="en-US" sz="1300" b="0" i="0" kern="1200" dirty="0"/>
            <a:t> </a:t>
          </a:r>
          <a:r>
            <a:rPr lang="en-US" sz="1300" b="0" i="0" kern="1200" dirty="0" err="1"/>
            <a:t>permitir</a:t>
          </a:r>
          <a:r>
            <a:rPr lang="en-US" sz="1300" b="0" i="0" kern="1200" dirty="0"/>
            <a:t> a </a:t>
          </a:r>
          <a:r>
            <a:rPr lang="en-US" sz="1300" b="0" i="0" kern="1200" dirty="0" err="1"/>
            <a:t>rotação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automática</a:t>
          </a:r>
          <a:r>
            <a:rPr lang="en-US" sz="1300" b="0" i="0" kern="1200" dirty="0"/>
            <a:t> de </a:t>
          </a:r>
          <a:r>
            <a:rPr lang="en-US" sz="1300" b="0" i="0" kern="1200" dirty="0" err="1"/>
            <a:t>segredos</a:t>
          </a:r>
          <a:r>
            <a:rPr lang="en-US" sz="1300" b="0" i="0" kern="1200" dirty="0"/>
            <a:t> e a </a:t>
          </a:r>
          <a:r>
            <a:rPr lang="en-US" sz="1300" b="0" i="0" kern="1200" dirty="0" err="1"/>
            <a:t>fácil</a:t>
          </a:r>
          <a:r>
            <a:rPr lang="en-US" sz="1300" b="0" i="0" kern="1200" dirty="0"/>
            <a:t> </a:t>
          </a:r>
          <a:r>
            <a:rPr lang="en-US" sz="1300" b="0" i="0" kern="1200" dirty="0" err="1"/>
            <a:t>integração</a:t>
          </a:r>
          <a:r>
            <a:rPr lang="en-US" sz="1300" b="0" i="0" kern="1200" dirty="0"/>
            <a:t> com </a:t>
          </a:r>
          <a:r>
            <a:rPr lang="en-US" sz="1300" b="0" i="0" kern="1200" dirty="0" err="1"/>
            <a:t>outras</a:t>
          </a:r>
          <a:r>
            <a:rPr lang="en-US" sz="1300" b="0" i="0" kern="1200" dirty="0"/>
            <a:t> ferramentas da AWS.</a:t>
          </a:r>
          <a:endParaRPr lang="en-US" sz="1300" kern="1200" dirty="0"/>
        </a:p>
      </dsp:txBody>
      <dsp:txXfrm>
        <a:off x="25245" y="222404"/>
        <a:ext cx="11114221" cy="466650"/>
      </dsp:txXfrm>
    </dsp:sp>
    <dsp:sp modelId="{8F931F3C-DB56-5248-B5B7-CFA784D61A8E}">
      <dsp:nvSpPr>
        <dsp:cNvPr id="0" name=""/>
        <dsp:cNvSpPr/>
      </dsp:nvSpPr>
      <dsp:spPr>
        <a:xfrm>
          <a:off x="0" y="749307"/>
          <a:ext cx="1116471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Qual </a:t>
          </a:r>
          <a:r>
            <a:rPr lang="en-US" sz="1300" b="0" i="0" kern="1200" dirty="0" err="1"/>
            <a:t>serviço</a:t>
          </a:r>
          <a:r>
            <a:rPr lang="en-US" sz="1300" b="0" i="0" kern="1200" dirty="0"/>
            <a:t> da AWS você </a:t>
          </a:r>
          <a:r>
            <a:rPr lang="en-US" sz="1300" b="0" i="0" kern="1200" dirty="0" err="1"/>
            <a:t>deve</a:t>
          </a:r>
          <a:r>
            <a:rPr lang="en-US" sz="1300" b="0" i="0" kern="1200" dirty="0"/>
            <a:t> </a:t>
          </a:r>
          <a:r>
            <a:rPr lang="en-US" sz="1300" b="0" i="0" kern="1200" dirty="0" err="1"/>
            <a:t>utilizar</a:t>
          </a:r>
          <a:r>
            <a:rPr lang="en-US" sz="1300" b="0" i="0" kern="1200" dirty="0"/>
            <a:t> para </a:t>
          </a:r>
          <a:r>
            <a:rPr lang="en-US" sz="1300" b="0" i="0" kern="1200" dirty="0" err="1"/>
            <a:t>gerenciar</a:t>
          </a:r>
          <a:r>
            <a:rPr lang="en-US" sz="1300" b="0" i="0" kern="1200" dirty="0"/>
            <a:t> esses </a:t>
          </a:r>
          <a:r>
            <a:rPr lang="en-US" sz="1300" b="0" i="0" kern="1200" dirty="0" err="1"/>
            <a:t>segredos</a:t>
          </a:r>
          <a:r>
            <a:rPr lang="en-US" sz="1300" b="0" i="0" kern="1200" dirty="0"/>
            <a:t> de forma </a:t>
          </a:r>
          <a:r>
            <a:rPr lang="en-US" sz="1300" b="0" i="0" kern="1200" dirty="0" err="1"/>
            <a:t>segura</a:t>
          </a:r>
          <a:r>
            <a:rPr lang="en-US" sz="1300" b="0" i="0" kern="1200" dirty="0"/>
            <a:t> e </a:t>
          </a:r>
          <a:r>
            <a:rPr lang="en-US" sz="1300" b="0" i="0" kern="1200" dirty="0" err="1"/>
            <a:t>eficiente</a:t>
          </a:r>
          <a:r>
            <a:rPr lang="en-US" sz="1300" b="0" i="0" kern="1200" dirty="0"/>
            <a:t>?</a:t>
          </a:r>
          <a:endParaRPr lang="en-US" sz="1300" kern="1200" dirty="0"/>
        </a:p>
      </dsp:txBody>
      <dsp:txXfrm>
        <a:off x="25245" y="774552"/>
        <a:ext cx="11114221" cy="466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E8D9-5B29-7074-DF69-1B0E53A94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45A5F-59AE-CFFA-ADEB-6F2BDA418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98193-B2BB-29AA-05DA-49513A03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7C1CF-85FB-A642-A6D9-1F048FA6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78210-AC3F-BCED-B8F7-25F5AAAA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8567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D779-3F05-9921-5426-7393B061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6EC4E-1295-8495-D836-4704F4CFA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29BF-4327-E013-C102-007E527D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54D24-5DC5-26D5-769B-511AD3C1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15902-B429-EDEA-8C68-82C1E035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4243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33E57-4AE4-10C8-7B1C-F0AA3F579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D6F89-3448-C8FE-F2D6-2A83D158F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51FDC-D75C-8D69-5BA6-C929D777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B85E8-F7DD-E8A3-AB3D-2A4CA1ED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8315A-CA91-9F70-048B-98B40A47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6666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C077-6FE0-DAC9-B332-9B967EBA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80D9-67FD-8B49-BF26-24B4DFA7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B43D2-51B9-F4BD-5102-0B279ECA0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143FF-E377-21C9-986D-D80298E6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738B-4586-37B1-F4A9-A0845394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308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B9D83-1A17-71F8-EC0E-4102ABC0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EA7D2-291D-34C1-BB71-6E30D291E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AECE-17B0-2FD4-5436-EEF6F8F5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C6175-6F9A-4E87-F90C-BA096105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9A265-D456-1067-74BC-4B486493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1793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5D79-3706-81EE-4996-E8F18043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40A5-E08B-5A01-0245-0555020EF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1CF75-BC7F-33F3-5993-86C8D0CB8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33FA9-540C-7CB2-0226-D556317E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E28A-47EC-E79F-6FDE-66763901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8059-5509-F3B9-4A6F-25FAC6FA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4775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C017-17E7-281B-A458-99A54D11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839C5-4B72-8DEA-31DF-B4354144E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46DC4-4612-AA8F-13ED-DA9CCEE86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8DBCB-4733-EBA1-BA3A-AB4FCCD65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3985E-4B3E-084C-361B-964C2E73B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B590A9-131A-7B83-A506-7C5FFD10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ECD8E-DB33-84FC-576A-401A0B88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4ACCE-BB75-A925-BAFA-0BED5D2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2924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745E-5FAC-6DDB-4864-2A092190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57D06-D97E-B2A9-ACBC-4CDA0202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546EF-ECB4-B41A-5B81-8B589D93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6D7F0-CB2E-3585-B177-D486112B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7424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FED12-4F3A-CDB7-916F-27B23542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322F9-0523-B831-E323-1B15FF05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DE9C3-0E1A-1A49-E11A-BA9ABC5A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3868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76D7-3F7A-9E19-6FEE-6A8CAF06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6F82E-8FD3-2E7A-AB90-F6D88BE6D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5E980-D7DE-D9A9-D0EB-BBBC56E4A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98ED0-6B7D-3AB0-F80A-A2A0EE6B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23A8B-2702-EAF9-0B18-7B3A87A7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D482B-CD3C-58FF-BD1D-A8E962C4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1257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E0C1-51B4-D842-80BD-CEC32BC31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060533-370D-5B6E-E45B-0772C3F67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94DEA-38F1-9CF8-1711-C0482CD4B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EB7E7-29D3-8AE7-0C8C-32F163E3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D23EA-4610-FB42-D72E-19B8A08A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EF9FC-45D1-78B8-25DF-1BF81606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0379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D37D3-7297-A815-8749-13CB7160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F92FD-EB63-E8FC-B274-ABDEF4257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F1A2A-B604-49E6-FF2D-336C3A41A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3568D-F795-D069-43EF-8B0C292F3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18E2C-685E-49A8-FB50-8AA8FC540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3186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pt/importante-ponto-de-exclama%C3%A7%C3%A3o-marca-98442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mportante-ponto-de-exclama%C3%A7%C3%A3o-marca-98442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mportante-ponto-de-exclama%C3%A7%C3%A3o-marca-98442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mportante-ponto-de-exclama%C3%A7%C3%A3o-marca-98442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R" dirty="0"/>
              <a:t>Semana 3</a:t>
            </a:r>
          </a:p>
        </p:txBody>
      </p:sp>
    </p:spTree>
    <p:extLst>
      <p:ext uri="{BB962C8B-B14F-4D97-AF65-F5344CB8AC3E}">
        <p14:creationId xmlns:p14="http://schemas.microsoft.com/office/powerpoint/2010/main" val="183007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Internet Gateways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58848-057B-D870-E51C-C6BE7E07E75C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rgbClr val="FFFFFF"/>
                </a:solidFill>
              </a:rPr>
              <a:t>Permite que a VPC tenha um IP público e se conecte à Internet</a:t>
            </a:r>
          </a:p>
        </p:txBody>
      </p:sp>
      <p:pic>
        <p:nvPicPr>
          <p:cNvPr id="4" name="Picture 3" descr="A screenshot of a dictionary&#10;&#10;Description automatically generated">
            <a:extLst>
              <a:ext uri="{FF2B5EF4-FFF2-40B4-BE49-F238E27FC236}">
                <a16:creationId xmlns:a16="http://schemas.microsoft.com/office/drawing/2014/main" id="{CCAD20DC-3B06-D0BD-2357-1E966835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94" y="2962161"/>
            <a:ext cx="5131088" cy="252705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5BC5DC-749B-EDBD-4246-87B9D262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831" y="1793154"/>
            <a:ext cx="4436533" cy="45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3765" y="515394"/>
            <a:ext cx="5095256" cy="1614311"/>
          </a:xfrm>
        </p:spPr>
        <p:txBody>
          <a:bodyPr>
            <a:normAutofit/>
          </a:bodyPr>
          <a:lstStyle/>
          <a:p>
            <a:r>
              <a:rPr lang="en-BR" sz="4800" dirty="0"/>
              <a:t>Route Tables (Tabela de rotas)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58848-057B-D870-E51C-C6BE7E07E75C}"/>
              </a:ext>
            </a:extLst>
          </p:cNvPr>
          <p:cNvSpPr txBox="1"/>
          <p:nvPr/>
        </p:nvSpPr>
        <p:spPr>
          <a:xfrm>
            <a:off x="2671497" y="2298965"/>
            <a:ext cx="6720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Mapeia um IP a um serviço</a:t>
            </a:r>
          </a:p>
          <a:p>
            <a:pPr marL="285750" indent="-285750">
              <a:buFontTx/>
              <a:buChar char="-"/>
            </a:pPr>
            <a:r>
              <a:rPr lang="en-BR" dirty="0"/>
              <a:t>Está associado a uma ou mais sub-rede(s)</a:t>
            </a:r>
          </a:p>
          <a:p>
            <a:pPr marL="285750" indent="-285750">
              <a:buFontTx/>
              <a:buChar char="-"/>
            </a:pPr>
            <a:r>
              <a:rPr lang="en-BR" dirty="0"/>
              <a:t>Quando criamos uma VPC, é criado automaticamente uma “main route table”</a:t>
            </a:r>
          </a:p>
          <a:p>
            <a:pPr marL="285750" indent="-285750">
              <a:buFontTx/>
              <a:buChar char="-"/>
            </a:pPr>
            <a:r>
              <a:rPr lang="en-BR" dirty="0"/>
              <a:t>Uma sub-rede não existe sem uma tabela de rotas associada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EE99E-56E9-AE6A-F14D-0F75999C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88" y="4471465"/>
            <a:ext cx="4563501" cy="17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3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622" y="241607"/>
            <a:ext cx="5915378" cy="759210"/>
          </a:xfrm>
        </p:spPr>
        <p:txBody>
          <a:bodyPr>
            <a:noAutofit/>
          </a:bodyPr>
          <a:lstStyle/>
          <a:p>
            <a:r>
              <a:rPr lang="en-BR" sz="3500" dirty="0"/>
              <a:t>Route Tables (Tabela de rotas)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51841-D2B6-B5F2-89A5-15C283FC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45" y="1584984"/>
            <a:ext cx="7772400" cy="45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9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537" y="651752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 Tables (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Tabela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rotas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026" name="Picture 2" descr="Diagrama de sub-rede privada associada à tabela de rotas principal e sub-rede pública com tabela de rotas personalizada">
            <a:extLst>
              <a:ext uri="{FF2B5EF4-FFF2-40B4-BE49-F238E27FC236}">
                <a16:creationId xmlns:a16="http://schemas.microsoft.com/office/drawing/2014/main" id="{CC20DBEB-C6FC-DAC4-9C5A-7FFD7822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244" y="2038813"/>
            <a:ext cx="6908082" cy="407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3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066" y="2596444"/>
            <a:ext cx="9324622" cy="2537178"/>
          </a:xfrm>
        </p:spPr>
        <p:txBody>
          <a:bodyPr>
            <a:normAutofit fontScale="92500"/>
          </a:bodyPr>
          <a:lstStyle/>
          <a:p>
            <a:pPr marL="342900" indent="-342900">
              <a:buFontTx/>
              <a:buChar char="-"/>
            </a:pPr>
            <a:r>
              <a:rPr lang="en-BR" dirty="0"/>
              <a:t>Conectar serviços sem sair da rede interna da AWS </a:t>
            </a:r>
          </a:p>
          <a:p>
            <a:pPr marL="342900" indent="-342900">
              <a:buFontTx/>
              <a:buChar char="-"/>
            </a:pPr>
            <a:r>
              <a:rPr lang="en-BR" dirty="0"/>
              <a:t>Interface endpoints vs Gateway Endpoints</a:t>
            </a:r>
          </a:p>
          <a:p>
            <a:pPr marL="342900" indent="-342900">
              <a:buFontTx/>
              <a:buChar char="-"/>
            </a:pPr>
            <a:r>
              <a:rPr lang="en-BR" dirty="0"/>
              <a:t>Gateway Endpoints: suporta S3 e DynamoDB</a:t>
            </a:r>
          </a:p>
          <a:p>
            <a:pPr marL="342900" indent="-342900">
              <a:buFontTx/>
              <a:buChar char="-"/>
            </a:pPr>
            <a:r>
              <a:rPr lang="en-BR" dirty="0"/>
              <a:t>Conexões usando IP privado</a:t>
            </a:r>
          </a:p>
          <a:p>
            <a:pPr marL="342900" indent="-342900">
              <a:buFontTx/>
              <a:buChar char="-"/>
            </a:pPr>
            <a:r>
              <a:rPr lang="en-BR" dirty="0"/>
              <a:t>Exemplo: tenho uma EC2 numa sub-rede privada e preciso integrar com um bucket no S3 ao final de um processamento de algum fluxo qualquer.</a:t>
            </a:r>
          </a:p>
          <a:p>
            <a:pPr marL="342900" indent="-342900">
              <a:buFontTx/>
              <a:buChar char="-"/>
            </a:pPr>
            <a:endParaRPr lang="en-BR" dirty="0"/>
          </a:p>
          <a:p>
            <a:pPr marL="342900" indent="-342900">
              <a:buFontTx/>
              <a:buChar char="-"/>
            </a:pPr>
            <a:endParaRPr lang="en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911" y="697089"/>
            <a:ext cx="5350933" cy="864930"/>
          </a:xfrm>
        </p:spPr>
        <p:txBody>
          <a:bodyPr>
            <a:normAutofit fontScale="90000"/>
          </a:bodyPr>
          <a:lstStyle/>
          <a:p>
            <a:r>
              <a:rPr lang="en-BR" dirty="0"/>
              <a:t>VPC Endpoints</a:t>
            </a:r>
          </a:p>
        </p:txBody>
      </p:sp>
    </p:spTree>
    <p:extLst>
      <p:ext uri="{BB962C8B-B14F-4D97-AF65-F5344CB8AC3E}">
        <p14:creationId xmlns:p14="http://schemas.microsoft.com/office/powerpoint/2010/main" val="89868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1466" y="1311555"/>
            <a:ext cx="4522441" cy="936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VPC Endpoints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87215-D7B7-CAC5-1E53-CE439D279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62" y="2684116"/>
            <a:ext cx="7772400" cy="28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378" y="2844800"/>
            <a:ext cx="4522441" cy="936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VPC Endpoints</a:t>
            </a:r>
          </a:p>
        </p:txBody>
      </p:sp>
      <p:pic>
        <p:nvPicPr>
          <p:cNvPr id="11266" name="Picture 2" descr="A diagram depicting connectivity to AWS services using VPC endpoints.">
            <a:extLst>
              <a:ext uri="{FF2B5EF4-FFF2-40B4-BE49-F238E27FC236}">
                <a16:creationId xmlns:a16="http://schemas.microsoft.com/office/drawing/2014/main" id="{B7E668A2-BEF2-3144-7468-86D264CF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9896" y="720190"/>
            <a:ext cx="6327878" cy="558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24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378" y="2844800"/>
            <a:ext cx="4522441" cy="936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VPC Endpoints</a:t>
            </a:r>
          </a:p>
        </p:txBody>
      </p:sp>
      <p:pic>
        <p:nvPicPr>
          <p:cNvPr id="13314" name="Picture 2" descr="VPC Endpoints: an alternative to NAT Gateway">
            <a:extLst>
              <a:ext uri="{FF2B5EF4-FFF2-40B4-BE49-F238E27FC236}">
                <a16:creationId xmlns:a16="http://schemas.microsoft.com/office/drawing/2014/main" id="{B4A499AE-D543-5EDB-022C-069EE47C8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508" y="1430989"/>
            <a:ext cx="5944574" cy="376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26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948" y="1655205"/>
            <a:ext cx="3747848" cy="647234"/>
          </a:xfrm>
        </p:spPr>
        <p:txBody>
          <a:bodyPr>
            <a:normAutofit/>
          </a:bodyPr>
          <a:lstStyle/>
          <a:p>
            <a:pPr algn="l"/>
            <a:r>
              <a:rPr lang="en-BR" sz="4000" dirty="0"/>
              <a:t>NAT Gateway</a:t>
            </a:r>
          </a:p>
        </p:txBody>
      </p:sp>
      <p:sp>
        <p:nvSpPr>
          <p:cNvPr id="51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7D048-DDE4-52FE-0B52-C70EE0F8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6" y="2279049"/>
            <a:ext cx="7772400" cy="16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948" y="1655205"/>
            <a:ext cx="3747848" cy="647234"/>
          </a:xfrm>
        </p:spPr>
        <p:txBody>
          <a:bodyPr>
            <a:normAutofit/>
          </a:bodyPr>
          <a:lstStyle/>
          <a:p>
            <a:pPr algn="l"/>
            <a:r>
              <a:rPr lang="en-BR" sz="4000" dirty="0"/>
              <a:t>NAT Gateway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844" y="2649336"/>
            <a:ext cx="3571810" cy="1559327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Tx/>
              <a:buChar char="-"/>
            </a:pPr>
            <a:r>
              <a:rPr lang="en-BR" sz="1900" dirty="0"/>
              <a:t>Não está associado a um grupo de segurança (security group)</a:t>
            </a:r>
          </a:p>
          <a:p>
            <a:pPr marL="342900" indent="-342900" algn="l">
              <a:buFontTx/>
              <a:buChar char="-"/>
            </a:pPr>
            <a:endParaRPr lang="en-BR" sz="1900" dirty="0"/>
          </a:p>
          <a:p>
            <a:pPr marL="342900" indent="-342900" algn="l">
              <a:buFontTx/>
              <a:buChar char="-"/>
            </a:pPr>
            <a:r>
              <a:rPr lang="en-BR" sz="1900" dirty="0"/>
              <a:t>Automaticamente define um endereço de IP público</a:t>
            </a:r>
          </a:p>
        </p:txBody>
      </p:sp>
      <p:sp>
        <p:nvSpPr>
          <p:cNvPr id="51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8BD7E-BD1D-0B73-B22F-CD7A821F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267" y="1255078"/>
            <a:ext cx="7772400" cy="37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0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Semana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DD606-9602-940D-4F77-1B9E1423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71542"/>
            <a:ext cx="6780700" cy="471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96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948" y="1655205"/>
            <a:ext cx="3747848" cy="647234"/>
          </a:xfrm>
        </p:spPr>
        <p:txBody>
          <a:bodyPr>
            <a:normAutofit/>
          </a:bodyPr>
          <a:lstStyle/>
          <a:p>
            <a:pPr algn="l"/>
            <a:r>
              <a:rPr lang="en-BR" sz="4000" dirty="0"/>
              <a:t>NAT Gateway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844" y="2649336"/>
            <a:ext cx="3571810" cy="155932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1900" dirty="0"/>
              <a:t>C</a:t>
            </a:r>
            <a:r>
              <a:rPr lang="en-BR" sz="1900" dirty="0"/>
              <a:t>asos de uso</a:t>
            </a:r>
          </a:p>
        </p:txBody>
      </p:sp>
      <p:sp>
        <p:nvSpPr>
          <p:cNvPr id="51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9D454-D8F4-3F88-AF1E-807C649B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424" y="252931"/>
            <a:ext cx="6492709" cy="63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anchor="ctr">
            <a:normAutofit/>
          </a:bodyPr>
          <a:lstStyle/>
          <a:p>
            <a:pPr algn="l"/>
            <a:r>
              <a:rPr lang="en-BR" sz="4000">
                <a:solidFill>
                  <a:srgbClr val="FFFFFF"/>
                </a:solidFill>
              </a:rPr>
              <a:t>NAT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06AD-B683-A56D-B863-C4E7CF35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596021"/>
            <a:ext cx="5131088" cy="3168447"/>
          </a:xfrm>
          <a:prstGeom prst="rect">
            <a:avLst/>
          </a:prstGeom>
        </p:spPr>
      </p:pic>
      <p:pic>
        <p:nvPicPr>
          <p:cNvPr id="7170" name="Picture 2" descr="Um dispositivo de NAT que permite que instâncias do EC2 em uma sub-rede privada se conectem à internet.">
            <a:extLst>
              <a:ext uri="{FF2B5EF4-FFF2-40B4-BE49-F238E27FC236}">
                <a16:creationId xmlns:a16="http://schemas.microsoft.com/office/drawing/2014/main" id="{2FE0A6E5-C013-4127-6917-592FA3B6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5263" y="2348965"/>
            <a:ext cx="2184755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1736FA-DF03-AB7F-6456-91E0EF456D43}"/>
              </a:ext>
            </a:extLst>
          </p:cNvPr>
          <p:cNvSpPr/>
          <p:nvPr/>
        </p:nvSpPr>
        <p:spPr>
          <a:xfrm>
            <a:off x="6585714" y="1646876"/>
            <a:ext cx="3737525" cy="496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  <a:p>
            <a:pPr algn="ctr"/>
            <a:r>
              <a:rPr lang="en-BR" dirty="0"/>
              <a:t>Contexto arquitetural de exemplo</a:t>
            </a:r>
          </a:p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3234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265" y="2100616"/>
            <a:ext cx="10137423" cy="295680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Stateful</a:t>
            </a:r>
            <a:r>
              <a:rPr lang="en-BR" dirty="0"/>
              <a:t> (guardam o estado da conexão de rede –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com estado</a:t>
            </a:r>
            <a:r>
              <a:rPr lang="en-BR" dirty="0"/>
              <a:t>). Isto é, se tenho autorização de inbound, não preciso configurar o outbound</a:t>
            </a:r>
          </a:p>
          <a:p>
            <a:pPr marL="342900" indent="-342900">
              <a:buFontTx/>
              <a:buChar char="-"/>
            </a:pPr>
            <a:endParaRPr lang="en-BR" dirty="0"/>
          </a:p>
          <a:p>
            <a:pPr marL="342900" indent="-342900">
              <a:buFontTx/>
              <a:buChar char="-"/>
            </a:pPr>
            <a:r>
              <a:rPr lang="en-BR" dirty="0"/>
              <a:t>Se diferenciam das ACLs, as quais não guardam estado da conexão (stateless), já que precisamos configurar as regras de inbound e outbound de forma apartada (são totalmente independentes)</a:t>
            </a:r>
          </a:p>
          <a:p>
            <a:pPr marL="342900" indent="-342900">
              <a:buFontTx/>
              <a:buChar char="-"/>
            </a:pPr>
            <a:endParaRPr lang="en-BR" dirty="0"/>
          </a:p>
          <a:p>
            <a:pPr marL="342900" indent="-342900">
              <a:buFontTx/>
              <a:buChar char="-"/>
            </a:pPr>
            <a:r>
              <a:rPr lang="en-BR" dirty="0"/>
              <a:t>Comumente vem em cenários associado a uma EC2. Um distrator comum é colocar uma ACL como controle direto para EC2 nas soluções possíveis. Em nível de EC2, vamos trabalhar com security groups.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0" y="666044"/>
            <a:ext cx="4617154" cy="745066"/>
          </a:xfrm>
        </p:spPr>
        <p:txBody>
          <a:bodyPr>
            <a:normAutofit fontScale="90000"/>
          </a:bodyPr>
          <a:lstStyle/>
          <a:p>
            <a:r>
              <a:rPr lang="en-BR" dirty="0"/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2718418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BR" sz="4800"/>
              <a:t>Security Group</a:t>
            </a: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 descr="Uma VPC com um grupo de segurança. As instâncias do EC2 na sub-rede estão associadas ao grupo de segurança.">
            <a:extLst>
              <a:ext uri="{FF2B5EF4-FFF2-40B4-BE49-F238E27FC236}">
                <a16:creationId xmlns:a16="http://schemas.microsoft.com/office/drawing/2014/main" id="{A00C5284-EE4A-2CFE-24DE-1DCC0ACB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461189"/>
            <a:ext cx="6846363" cy="37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B929FB3-2769-76B6-A487-4CBC8051015B}"/>
              </a:ext>
            </a:extLst>
          </p:cNvPr>
          <p:cNvSpPr/>
          <p:nvPr/>
        </p:nvSpPr>
        <p:spPr>
          <a:xfrm>
            <a:off x="4864608" y="625684"/>
            <a:ext cx="3737525" cy="496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  <a:p>
            <a:pPr algn="ctr"/>
            <a:r>
              <a:rPr lang="en-BR" dirty="0"/>
              <a:t>Contexto arquitetural de exemplo</a:t>
            </a:r>
          </a:p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19496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0489" y="2851479"/>
            <a:ext cx="9731022" cy="1561442"/>
          </a:xfrm>
        </p:spPr>
        <p:txBody>
          <a:bodyPr>
            <a:normAutofit fontScale="92500"/>
          </a:bodyPr>
          <a:lstStyle/>
          <a:p>
            <a:pPr marL="342900" indent="-342900">
              <a:buFontTx/>
              <a:buChar char="-"/>
            </a:pP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Análise de caso: </a:t>
            </a:r>
            <a:r>
              <a:rPr lang="en-BR" dirty="0"/>
              <a:t>se algum cenário levantar problema de conexão com uma EC2 e disser que as regras de inbound do grupo de segurança estão ok. Neste mesmo cenário é dito que uma alteração nas regras de outbound resolveria o problema. Por que esta afirmação está incorreta?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978" y="891821"/>
            <a:ext cx="4803422" cy="862719"/>
          </a:xfrm>
        </p:spPr>
        <p:txBody>
          <a:bodyPr>
            <a:normAutofit fontScale="90000"/>
          </a:bodyPr>
          <a:lstStyle/>
          <a:p>
            <a:r>
              <a:rPr lang="en-BR" dirty="0"/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855683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978" y="891821"/>
            <a:ext cx="4803422" cy="862719"/>
          </a:xfrm>
        </p:spPr>
        <p:txBody>
          <a:bodyPr>
            <a:normAutofit fontScale="90000"/>
          </a:bodyPr>
          <a:lstStyle/>
          <a:p>
            <a:r>
              <a:rPr lang="en-BR"/>
              <a:t>Security Group</a:t>
            </a:r>
            <a:endParaRPr lang="en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6AD80-4768-2745-D4F6-6096D771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4" y="2095444"/>
            <a:ext cx="4859212" cy="196855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4BECE7-CF01-F6E6-3720-13F22E123792}"/>
              </a:ext>
            </a:extLst>
          </p:cNvPr>
          <p:cNvSpPr/>
          <p:nvPr/>
        </p:nvSpPr>
        <p:spPr>
          <a:xfrm>
            <a:off x="1004711" y="4842933"/>
            <a:ext cx="5091289" cy="8627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Reforçando novamente: grupos de segurança atuam no nível de instâncias, não de sub-rede</a:t>
            </a:r>
          </a:p>
        </p:txBody>
      </p:sp>
      <p:pic>
        <p:nvPicPr>
          <p:cNvPr id="4" name="Picture 3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F0BE8ED9-DE1F-AA1C-B551-CB5D192DD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65581" y="4556742"/>
            <a:ext cx="499045" cy="5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8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867" y="3534305"/>
            <a:ext cx="10035822" cy="1466673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BR" dirty="0"/>
              <a:t>São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stateless (sem estado) – </a:t>
            </a:r>
            <a:r>
              <a:rPr lang="en-BR" b="1" dirty="0"/>
              <a:t>precisamos configurar entrada e saída</a:t>
            </a:r>
            <a:endParaRPr lang="en-BR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BR" dirty="0"/>
              <a:t>Cenários perguntado sobre bloqueio de I</a:t>
            </a:r>
            <a:r>
              <a:rPr lang="en-US" dirty="0"/>
              <a:t>P (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ataque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prática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um firewall para as sub-redes.</a:t>
            </a:r>
          </a:p>
          <a:p>
            <a:endParaRPr lang="en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977" y="1095022"/>
            <a:ext cx="7270045" cy="1128889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NACL (access control list) – Lista de controle de acesso</a:t>
            </a:r>
          </a:p>
        </p:txBody>
      </p:sp>
    </p:spTree>
    <p:extLst>
      <p:ext uri="{BB962C8B-B14F-4D97-AF65-F5344CB8AC3E}">
        <p14:creationId xmlns:p14="http://schemas.microsoft.com/office/powerpoint/2010/main" val="228780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284339"/>
            <a:ext cx="8466666" cy="925689"/>
          </a:xfrm>
        </p:spPr>
        <p:txBody>
          <a:bodyPr>
            <a:normAutofit/>
          </a:bodyPr>
          <a:lstStyle/>
          <a:p>
            <a:r>
              <a:rPr lang="en-BR" sz="3000" dirty="0"/>
              <a:t>Network ACL (access control list) – Lista de controle de acesso</a:t>
            </a:r>
          </a:p>
        </p:txBody>
      </p:sp>
      <p:pic>
        <p:nvPicPr>
          <p:cNvPr id="8194" name="Picture 2" descr="Uma VPC com duas sub-redes e uma ACL de rede para cada sub-rede.">
            <a:extLst>
              <a:ext uri="{FF2B5EF4-FFF2-40B4-BE49-F238E27FC236}">
                <a16:creationId xmlns:a16="http://schemas.microsoft.com/office/drawing/2014/main" id="{874FA505-D61F-61B3-1035-6F8CBA4EE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805" y="1210028"/>
            <a:ext cx="61087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58B765-67B7-208C-A5ED-9A9FD2B79CFA}"/>
              </a:ext>
            </a:extLst>
          </p:cNvPr>
          <p:cNvSpPr/>
          <p:nvPr/>
        </p:nvSpPr>
        <p:spPr>
          <a:xfrm>
            <a:off x="721587" y="3553178"/>
            <a:ext cx="3737525" cy="496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  <a:p>
            <a:pPr algn="ctr"/>
            <a:r>
              <a:rPr lang="en-BR" dirty="0"/>
              <a:t>Contexto arquitetural de exemplo</a:t>
            </a:r>
          </a:p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3256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553324"/>
            <a:ext cx="3429000" cy="14671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 ACL (access control list) – Lista de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controle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acesso</a:t>
            </a: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1AB13-878F-5F8F-7E77-99D23E8FE77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O (*) indica que </a:t>
            </a:r>
            <a:r>
              <a:rPr lang="en-US" sz="1900" dirty="0" err="1"/>
              <a:t>caso</a:t>
            </a:r>
            <a:r>
              <a:rPr lang="en-US" sz="1900" dirty="0"/>
              <a:t> o </a:t>
            </a:r>
            <a:r>
              <a:rPr lang="en-US" sz="1900" dirty="0" err="1"/>
              <a:t>pacote</a:t>
            </a:r>
            <a:r>
              <a:rPr lang="en-US" sz="1900" dirty="0"/>
              <a:t> </a:t>
            </a:r>
            <a:r>
              <a:rPr lang="en-US" sz="1900" dirty="0" err="1"/>
              <a:t>não</a:t>
            </a:r>
            <a:r>
              <a:rPr lang="en-US" sz="1900" dirty="0"/>
              <a:t> se </a:t>
            </a:r>
            <a:r>
              <a:rPr lang="en-US" sz="1900" dirty="0" err="1"/>
              <a:t>encaixe</a:t>
            </a:r>
            <a:r>
              <a:rPr lang="en-US" sz="1900" dirty="0"/>
              <a:t> </a:t>
            </a:r>
            <a:r>
              <a:rPr lang="en-US" sz="1900" dirty="0" err="1"/>
              <a:t>nas</a:t>
            </a:r>
            <a:r>
              <a:rPr lang="en-US" sz="1900" dirty="0"/>
              <a:t> </a:t>
            </a:r>
            <a:r>
              <a:rPr lang="en-US" sz="1900" dirty="0" err="1"/>
              <a:t>outras</a:t>
            </a:r>
            <a:r>
              <a:rPr lang="en-US" sz="1900" dirty="0"/>
              <a:t> </a:t>
            </a:r>
            <a:r>
              <a:rPr lang="en-US" sz="1900" dirty="0" err="1"/>
              <a:t>regras</a:t>
            </a:r>
            <a:r>
              <a:rPr lang="en-US" sz="1900" dirty="0"/>
              <a:t>, </a:t>
            </a:r>
            <a:r>
              <a:rPr lang="en-US" sz="1900" dirty="0" err="1"/>
              <a:t>usará</a:t>
            </a:r>
            <a:r>
              <a:rPr lang="en-US" sz="1900" dirty="0"/>
              <a:t> a </a:t>
            </a:r>
            <a:r>
              <a:rPr lang="en-US" sz="1900" dirty="0" err="1"/>
              <a:t>regra</a:t>
            </a:r>
            <a:r>
              <a:rPr lang="en-US" sz="1900" dirty="0"/>
              <a:t> com a </a:t>
            </a:r>
            <a:r>
              <a:rPr lang="en-US" sz="1900" dirty="0" err="1"/>
              <a:t>regra</a:t>
            </a:r>
            <a:r>
              <a:rPr lang="en-US" sz="1900" dirty="0"/>
              <a:t> do (*);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ACL </a:t>
            </a:r>
            <a:r>
              <a:rPr lang="en-US" sz="1900" b="1" dirty="0" err="1"/>
              <a:t>padrão</a:t>
            </a:r>
            <a:r>
              <a:rPr lang="en-US" sz="1900" b="1" dirty="0"/>
              <a:t> </a:t>
            </a:r>
            <a:r>
              <a:rPr lang="en-US" sz="1900" b="1" dirty="0" err="1"/>
              <a:t>permite</a:t>
            </a:r>
            <a:r>
              <a:rPr lang="en-US" sz="1900" b="1" dirty="0"/>
              <a:t> </a:t>
            </a:r>
            <a:r>
              <a:rPr lang="en-US" sz="1900" b="1" dirty="0" err="1"/>
              <a:t>todo</a:t>
            </a:r>
            <a:r>
              <a:rPr lang="en-US" sz="1900" b="1" dirty="0"/>
              <a:t> o </a:t>
            </a:r>
            <a:r>
              <a:rPr lang="en-US" sz="1900" b="1" dirty="0" err="1"/>
              <a:t>tráfego</a:t>
            </a:r>
            <a:r>
              <a:rPr lang="en-US" sz="1900" b="1" dirty="0"/>
              <a:t> de entrada e </a:t>
            </a:r>
            <a:r>
              <a:rPr lang="en-US" sz="1900" b="1" dirty="0" err="1"/>
              <a:t>saída</a:t>
            </a:r>
            <a:endParaRPr lang="en-US" sz="19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“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As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regras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são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avaliadas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a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partir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da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regra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de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número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mais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baixo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.</a:t>
            </a:r>
            <a:r>
              <a:rPr lang="en-US" sz="1900" b="1" dirty="0"/>
              <a:t>”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716379-6998-891A-A55A-6312FDE0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45180"/>
            <a:ext cx="6903720" cy="53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49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99" y="1095905"/>
            <a:ext cx="5881512" cy="1264356"/>
          </a:xfrm>
        </p:spPr>
        <p:txBody>
          <a:bodyPr>
            <a:normAutofit/>
          </a:bodyPr>
          <a:lstStyle/>
          <a:p>
            <a:r>
              <a:rPr lang="en-BR" sz="4000" dirty="0"/>
              <a:t>Contextos Híbridos (on premise + nuvem)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E598C-A4A9-C157-B0E3-BA47720C68AB}"/>
              </a:ext>
            </a:extLst>
          </p:cNvPr>
          <p:cNvSpPr txBox="1"/>
          <p:nvPr/>
        </p:nvSpPr>
        <p:spPr>
          <a:xfrm>
            <a:off x="4425245" y="2967335"/>
            <a:ext cx="2641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BR" dirty="0"/>
              <a:t>AWS Site-to-Site VPN</a:t>
            </a:r>
          </a:p>
          <a:p>
            <a:pPr marL="342900" indent="-342900">
              <a:buAutoNum type="arabicParenBoth"/>
            </a:pPr>
            <a:r>
              <a:rPr lang="en-BR" dirty="0"/>
              <a:t>AWS Transit Gateway</a:t>
            </a:r>
          </a:p>
          <a:p>
            <a:pPr marL="342900" indent="-342900">
              <a:buAutoNum type="arabicParenBoth"/>
            </a:pPr>
            <a:r>
              <a:rPr lang="en-BR" dirty="0"/>
              <a:t>AWS Direct Connect</a:t>
            </a:r>
          </a:p>
        </p:txBody>
      </p:sp>
    </p:spTree>
    <p:extLst>
      <p:ext uri="{BB962C8B-B14F-4D97-AF65-F5344CB8AC3E}">
        <p14:creationId xmlns:p14="http://schemas.microsoft.com/office/powerpoint/2010/main" val="279168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7845C62-A971-0AC6-DB2A-8CC379DB6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0653" y="1585208"/>
            <a:ext cx="3505200" cy="4269549"/>
          </a:xfrm>
        </p:spPr>
        <p:txBody>
          <a:bodyPr anchor="b">
            <a:normAutofit/>
          </a:bodyPr>
          <a:lstStyle/>
          <a:p>
            <a:pPr algn="l"/>
            <a:r>
              <a:rPr lang="en-BR" sz="1100" dirty="0"/>
              <a:t>Do slide anterior, se formos extrair um grupo de palavras muito importantes para estudarmos, quais seriam?</a:t>
            </a:r>
          </a:p>
          <a:p>
            <a:pPr algn="l"/>
            <a:endParaRPr lang="en-BR" sz="1100" dirty="0"/>
          </a:p>
          <a:p>
            <a:pPr marL="342900" indent="-342900" algn="l">
              <a:buFontTx/>
              <a:buChar char="-"/>
            </a:pPr>
            <a:r>
              <a:rPr lang="en-BR" sz="1100" dirty="0"/>
              <a:t>Endpoints de serviços;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Amazon Cognito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Amazon Macie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Amazon GuardDuty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Como evitamos DDoS e SQL Injection?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Security Groups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Tabela de rotas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ACLs de rede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Gateways NAT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Subredes públicas e privadas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AWS Shield, AWS WAF e AWS Secrets Manager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Arquiteturas híbridas (on-prem e nuvem)</a:t>
            </a:r>
          </a:p>
          <a:p>
            <a:pPr marL="342900" indent="-342900" algn="l">
              <a:buFontTx/>
              <a:buChar char="-"/>
            </a:pPr>
            <a:endParaRPr lang="en-BR" sz="1100" dirty="0"/>
          </a:p>
          <a:p>
            <a:pPr marL="342900" indent="-342900" algn="l">
              <a:buFontTx/>
              <a:buChar char="-"/>
            </a:pPr>
            <a:endParaRPr lang="en-BR" sz="1100" dirty="0"/>
          </a:p>
          <a:p>
            <a:pPr marL="342900" indent="-342900" algn="l">
              <a:buFontTx/>
              <a:buChar char="-"/>
            </a:pPr>
            <a:endParaRPr lang="en-BR" sz="1100" dirty="0"/>
          </a:p>
          <a:p>
            <a:pPr marL="342900" indent="-342900" algn="l">
              <a:buFontTx/>
              <a:buChar char="-"/>
            </a:pPr>
            <a:endParaRPr lang="en-BR" sz="1100" dirty="0"/>
          </a:p>
        </p:txBody>
      </p:sp>
      <p:sp>
        <p:nvSpPr>
          <p:cNvPr id="16" name="sketch line 1">
            <a:extLst>
              <a:ext uri="{FF2B5EF4-FFF2-40B4-BE49-F238E27FC236}">
                <a16:creationId xmlns:a16="http://schemas.microsoft.com/office/drawing/2014/main" id="{32C5B66D-E390-4A14-AB60-69626CBF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62635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46273DA-F933-4D17-A5FE-B1EF87FD7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653" y="5626353"/>
            <a:ext cx="3479619" cy="18288"/>
          </a:xfrm>
          <a:custGeom>
            <a:avLst/>
            <a:gdLst>
              <a:gd name="connsiteX0" fmla="*/ 0 w 3479619"/>
              <a:gd name="connsiteY0" fmla="*/ 0 h 18288"/>
              <a:gd name="connsiteX1" fmla="*/ 661128 w 3479619"/>
              <a:gd name="connsiteY1" fmla="*/ 0 h 18288"/>
              <a:gd name="connsiteX2" fmla="*/ 1357051 w 3479619"/>
              <a:gd name="connsiteY2" fmla="*/ 0 h 18288"/>
              <a:gd name="connsiteX3" fmla="*/ 2087771 w 3479619"/>
              <a:gd name="connsiteY3" fmla="*/ 0 h 18288"/>
              <a:gd name="connsiteX4" fmla="*/ 2818491 w 3479619"/>
              <a:gd name="connsiteY4" fmla="*/ 0 h 18288"/>
              <a:gd name="connsiteX5" fmla="*/ 3479619 w 3479619"/>
              <a:gd name="connsiteY5" fmla="*/ 0 h 18288"/>
              <a:gd name="connsiteX6" fmla="*/ 3479619 w 3479619"/>
              <a:gd name="connsiteY6" fmla="*/ 18288 h 18288"/>
              <a:gd name="connsiteX7" fmla="*/ 2714103 w 3479619"/>
              <a:gd name="connsiteY7" fmla="*/ 18288 h 18288"/>
              <a:gd name="connsiteX8" fmla="*/ 1948587 w 3479619"/>
              <a:gd name="connsiteY8" fmla="*/ 18288 h 18288"/>
              <a:gd name="connsiteX9" fmla="*/ 1252663 w 3479619"/>
              <a:gd name="connsiteY9" fmla="*/ 18288 h 18288"/>
              <a:gd name="connsiteX10" fmla="*/ 0 w 3479619"/>
              <a:gd name="connsiteY10" fmla="*/ 18288 h 18288"/>
              <a:gd name="connsiteX11" fmla="*/ 0 w 3479619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9619" h="18288" fill="none" extrusionOk="0">
                <a:moveTo>
                  <a:pt x="0" y="0"/>
                </a:moveTo>
                <a:cubicBezTo>
                  <a:pt x="178395" y="-3637"/>
                  <a:pt x="368619" y="-28254"/>
                  <a:pt x="661128" y="0"/>
                </a:cubicBezTo>
                <a:cubicBezTo>
                  <a:pt x="953637" y="28254"/>
                  <a:pt x="1022982" y="-4416"/>
                  <a:pt x="1357051" y="0"/>
                </a:cubicBezTo>
                <a:cubicBezTo>
                  <a:pt x="1691120" y="4416"/>
                  <a:pt x="1729558" y="27777"/>
                  <a:pt x="2087771" y="0"/>
                </a:cubicBezTo>
                <a:cubicBezTo>
                  <a:pt x="2445984" y="-27777"/>
                  <a:pt x="2592094" y="4429"/>
                  <a:pt x="2818491" y="0"/>
                </a:cubicBezTo>
                <a:cubicBezTo>
                  <a:pt x="3044888" y="-4429"/>
                  <a:pt x="3204567" y="26471"/>
                  <a:pt x="3479619" y="0"/>
                </a:cubicBezTo>
                <a:cubicBezTo>
                  <a:pt x="3478910" y="8157"/>
                  <a:pt x="3479206" y="12125"/>
                  <a:pt x="3479619" y="18288"/>
                </a:cubicBezTo>
                <a:cubicBezTo>
                  <a:pt x="3315855" y="-2963"/>
                  <a:pt x="3094885" y="26965"/>
                  <a:pt x="2714103" y="18288"/>
                </a:cubicBezTo>
                <a:cubicBezTo>
                  <a:pt x="2333321" y="9611"/>
                  <a:pt x="2260528" y="-15335"/>
                  <a:pt x="1948587" y="18288"/>
                </a:cubicBezTo>
                <a:cubicBezTo>
                  <a:pt x="1636646" y="51911"/>
                  <a:pt x="1489816" y="46369"/>
                  <a:pt x="1252663" y="18288"/>
                </a:cubicBezTo>
                <a:cubicBezTo>
                  <a:pt x="1015510" y="-9793"/>
                  <a:pt x="519812" y="-1217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479619" h="18288" stroke="0" extrusionOk="0">
                <a:moveTo>
                  <a:pt x="0" y="0"/>
                </a:moveTo>
                <a:cubicBezTo>
                  <a:pt x="326045" y="25020"/>
                  <a:pt x="425411" y="-17676"/>
                  <a:pt x="661128" y="0"/>
                </a:cubicBezTo>
                <a:cubicBezTo>
                  <a:pt x="896845" y="17676"/>
                  <a:pt x="1124825" y="1478"/>
                  <a:pt x="1252663" y="0"/>
                </a:cubicBezTo>
                <a:cubicBezTo>
                  <a:pt x="1380502" y="-1478"/>
                  <a:pt x="1694914" y="11788"/>
                  <a:pt x="2018179" y="0"/>
                </a:cubicBezTo>
                <a:cubicBezTo>
                  <a:pt x="2341444" y="-11788"/>
                  <a:pt x="2451167" y="12596"/>
                  <a:pt x="2679307" y="0"/>
                </a:cubicBezTo>
                <a:cubicBezTo>
                  <a:pt x="2907447" y="-12596"/>
                  <a:pt x="3094555" y="23821"/>
                  <a:pt x="3479619" y="0"/>
                </a:cubicBezTo>
                <a:cubicBezTo>
                  <a:pt x="3479355" y="4493"/>
                  <a:pt x="3480003" y="9472"/>
                  <a:pt x="3479619" y="18288"/>
                </a:cubicBezTo>
                <a:cubicBezTo>
                  <a:pt x="3311729" y="36782"/>
                  <a:pt x="3015946" y="7938"/>
                  <a:pt x="2783695" y="18288"/>
                </a:cubicBezTo>
                <a:cubicBezTo>
                  <a:pt x="2551444" y="28638"/>
                  <a:pt x="2398767" y="-13940"/>
                  <a:pt x="2018179" y="18288"/>
                </a:cubicBezTo>
                <a:cubicBezTo>
                  <a:pt x="1637591" y="50516"/>
                  <a:pt x="1634873" y="-6356"/>
                  <a:pt x="1426644" y="18288"/>
                </a:cubicBezTo>
                <a:cubicBezTo>
                  <a:pt x="1218415" y="42932"/>
                  <a:pt x="1006973" y="4094"/>
                  <a:pt x="730720" y="18288"/>
                </a:cubicBezTo>
                <a:cubicBezTo>
                  <a:pt x="454467" y="32482"/>
                  <a:pt x="291313" y="3910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71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8" name="Rectangle 1434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Direct Connect</a:t>
            </a:r>
          </a:p>
        </p:txBody>
      </p:sp>
      <p:sp>
        <p:nvSpPr>
          <p:cNvPr id="14349" name="Rectangle 1434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338" name="Picture 2" descr="AWS Direct Connect - Amazon Virtual Private Cloud Connectivity Options">
            <a:extLst>
              <a:ext uri="{FF2B5EF4-FFF2-40B4-BE49-F238E27FC236}">
                <a16:creationId xmlns:a16="http://schemas.microsoft.com/office/drawing/2014/main" id="{BAE65F95-B30B-CFF7-7902-07A892D0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767" y="2215946"/>
            <a:ext cx="6702552" cy="356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4347" name="Rectangle 1434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1" y="1964237"/>
            <a:ext cx="4069082" cy="40640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/>
              <a:t>Comunicação</a:t>
            </a:r>
            <a:r>
              <a:rPr lang="en-US" sz="1800" dirty="0"/>
              <a:t> On Premise &lt;–&gt; AWS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b="1" dirty="0" err="1"/>
              <a:t>Quando</a:t>
            </a:r>
            <a:r>
              <a:rPr lang="en-US" sz="1800" b="1" dirty="0"/>
              <a:t> </a:t>
            </a:r>
            <a:r>
              <a:rPr lang="en-US" sz="1800" b="1" dirty="0" err="1"/>
              <a:t>precisamos</a:t>
            </a:r>
            <a:r>
              <a:rPr lang="en-US" sz="1800" b="1" dirty="0"/>
              <a:t> </a:t>
            </a:r>
            <a:r>
              <a:rPr lang="en-US" sz="1800" b="1" dirty="0" err="1"/>
              <a:t>aumentar</a:t>
            </a:r>
            <a:r>
              <a:rPr lang="en-US" sz="1800" b="1" dirty="0"/>
              <a:t> a </a:t>
            </a:r>
            <a:r>
              <a:rPr lang="en-US" sz="1800" b="1" dirty="0" err="1"/>
              <a:t>largura</a:t>
            </a:r>
            <a:r>
              <a:rPr lang="en-US" sz="1800" b="1" dirty="0"/>
              <a:t> de </a:t>
            </a:r>
            <a:r>
              <a:rPr lang="en-US" sz="1800" b="1" dirty="0" err="1"/>
              <a:t>banda</a:t>
            </a:r>
            <a:r>
              <a:rPr lang="en-US" sz="1800" b="1" dirty="0"/>
              <a:t> de modo </a:t>
            </a:r>
            <a:r>
              <a:rPr lang="en-US" sz="1800" b="1" dirty="0" err="1"/>
              <a:t>significativo</a:t>
            </a:r>
            <a:endParaRPr lang="en-US" sz="1800" b="1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/>
              <a:t>Conexão</a:t>
            </a:r>
            <a:r>
              <a:rPr lang="en-US" sz="1800" dirty="0"/>
              <a:t> </a:t>
            </a:r>
            <a:r>
              <a:rPr lang="en-US" sz="1800" dirty="0" err="1"/>
              <a:t>estável</a:t>
            </a:r>
            <a:r>
              <a:rPr lang="en-US" sz="1800" dirty="0"/>
              <a:t> e </a:t>
            </a:r>
            <a:r>
              <a:rPr lang="en-US" sz="1800" dirty="0" err="1"/>
              <a:t>segura</a:t>
            </a:r>
            <a:endParaRPr lang="en-US" sz="18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0139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16089"/>
            <a:ext cx="4018844" cy="603073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Transit Gateway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ED942-F082-2904-CC4C-0D6CA77D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12" y="1046311"/>
            <a:ext cx="7476066" cy="52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45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1355" y="1230488"/>
            <a:ext cx="6378222" cy="755779"/>
          </a:xfrm>
        </p:spPr>
        <p:txBody>
          <a:bodyPr>
            <a:normAutofit/>
          </a:bodyPr>
          <a:lstStyle/>
          <a:p>
            <a:r>
              <a:rPr lang="en-BR" sz="4800" dirty="0"/>
              <a:t>Web Application Firewall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6E2BDAC-2EFB-5A44-DB2A-67F91BB799F6}"/>
              </a:ext>
            </a:extLst>
          </p:cNvPr>
          <p:cNvSpPr/>
          <p:nvPr/>
        </p:nvSpPr>
        <p:spPr>
          <a:xfrm>
            <a:off x="1755421" y="3130726"/>
            <a:ext cx="8190090" cy="15428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 e contextos chave: (1) Prevenção de SQL injection, (2) monitoramento de requisições HTTP e HTTPS para ELBs e distribuições Cloudfront, (3) Bloqueio de tráfego baseado em padrões de endereços de I</a:t>
            </a:r>
            <a:r>
              <a:rPr lang="en-US" dirty="0"/>
              <a:t>p</a:t>
            </a:r>
            <a:r>
              <a:rPr lang="en-BR" dirty="0"/>
              <a:t>s.</a:t>
            </a:r>
          </a:p>
        </p:txBody>
      </p:sp>
      <p:pic>
        <p:nvPicPr>
          <p:cNvPr id="4" name="Picture 3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1F3E0FCF-D7BB-5D5E-2DAD-2F9C4A473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90735" y="2799115"/>
            <a:ext cx="578247" cy="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8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911" y="1015999"/>
            <a:ext cx="3973688" cy="828853"/>
          </a:xfrm>
        </p:spPr>
        <p:txBody>
          <a:bodyPr>
            <a:normAutofit/>
          </a:bodyPr>
          <a:lstStyle/>
          <a:p>
            <a:r>
              <a:rPr lang="en-BR" sz="4000" dirty="0"/>
              <a:t>Amazon Macie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E83EF6C-F61C-96E0-3284-FA0786EBF81B}"/>
              </a:ext>
            </a:extLst>
          </p:cNvPr>
          <p:cNvSpPr/>
          <p:nvPr/>
        </p:nvSpPr>
        <p:spPr>
          <a:xfrm>
            <a:off x="1639710" y="2822222"/>
            <a:ext cx="8190090" cy="1048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 e contextos chave: (1) Vamos associar o Macie ao S3 e proteção de dados sensíveis, (2) proteção de dados sensíveis no contexto do S3.</a:t>
            </a:r>
          </a:p>
        </p:txBody>
      </p:sp>
      <p:pic>
        <p:nvPicPr>
          <p:cNvPr id="3" name="Picture 2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9FEDC706-5754-A64A-9B3F-DFCE038C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42757" y="2490611"/>
            <a:ext cx="578247" cy="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30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Amazon Cognito</a:t>
            </a:r>
          </a:p>
        </p:txBody>
      </p:sp>
      <p:sp>
        <p:nvSpPr>
          <p:cNvPr id="15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O que é o Amazon Cognito? - Amazon Cognito">
            <a:extLst>
              <a:ext uri="{FF2B5EF4-FFF2-40B4-BE49-F238E27FC236}">
                <a16:creationId xmlns:a16="http://schemas.microsoft.com/office/drawing/2014/main" id="{F97F3610-33AD-0A6E-8BB5-6B10AF38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7771"/>
            <a:ext cx="7214616" cy="44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539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Amazon Cognito</a:t>
            </a:r>
          </a:p>
        </p:txBody>
      </p:sp>
      <p:sp>
        <p:nvSpPr>
          <p:cNvPr id="174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Document processing architectural diagram">
            <a:extLst>
              <a:ext uri="{FF2B5EF4-FFF2-40B4-BE49-F238E27FC236}">
                <a16:creationId xmlns:a16="http://schemas.microsoft.com/office/drawing/2014/main" id="{580557FD-6047-9E3B-A54A-2AA7A4E8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4002" y="1478467"/>
            <a:ext cx="7214616" cy="364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44E1C-251C-4822-F5B3-D8B096AABECF}"/>
              </a:ext>
            </a:extLst>
          </p:cNvPr>
          <p:cNvSpPr txBox="1"/>
          <p:nvPr/>
        </p:nvSpPr>
        <p:spPr>
          <a:xfrm>
            <a:off x="638882" y="5816142"/>
            <a:ext cx="1123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Ref.: </a:t>
            </a:r>
            <a:r>
              <a:rPr lang="en-US" b="1" dirty="0"/>
              <a:t>https://</a:t>
            </a:r>
            <a:r>
              <a:rPr lang="en-US" b="1" dirty="0" err="1"/>
              <a:t>aws.amazon.com</a:t>
            </a:r>
            <a:r>
              <a:rPr lang="en-US" b="1" dirty="0"/>
              <a:t>/blogs/architecture/convert-and-watermark-documents-automatically-with-amazon-s3-object-lambda/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405552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574" y="2944019"/>
            <a:ext cx="8094135" cy="1466674"/>
          </a:xfrm>
        </p:spPr>
        <p:txBody>
          <a:bodyPr>
            <a:normAutofit fontScale="92500" lnSpcReduction="10000"/>
          </a:bodyPr>
          <a:lstStyle/>
          <a:p>
            <a:r>
              <a:rPr lang="en-BR" dirty="0"/>
              <a:t>Antes de qualquer coisa, alguns conceitos importantes para esse serviço da AWS</a:t>
            </a:r>
          </a:p>
          <a:p>
            <a:pPr marL="342900" indent="-342900">
              <a:buFontTx/>
              <a:buChar char="-"/>
            </a:pPr>
            <a:r>
              <a:rPr lang="en-BR" dirty="0"/>
              <a:t>(1) Modelo OSI</a:t>
            </a:r>
          </a:p>
          <a:p>
            <a:pPr marL="342900" indent="-342900">
              <a:buFontTx/>
              <a:buChar char="-"/>
            </a:pPr>
            <a:r>
              <a:rPr lang="en-BR" dirty="0"/>
              <a:t>(2) DDoS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4175" y="993422"/>
            <a:ext cx="3623734" cy="930452"/>
          </a:xfrm>
        </p:spPr>
        <p:txBody>
          <a:bodyPr>
            <a:normAutofit fontScale="90000"/>
          </a:bodyPr>
          <a:lstStyle/>
          <a:p>
            <a:r>
              <a:rPr lang="en-BR" dirty="0"/>
              <a:t>AWS Shield</a:t>
            </a:r>
          </a:p>
        </p:txBody>
      </p:sp>
    </p:spTree>
    <p:extLst>
      <p:ext uri="{BB962C8B-B14F-4D97-AF65-F5344CB8AC3E}">
        <p14:creationId xmlns:p14="http://schemas.microsoft.com/office/powerpoint/2010/main" val="47139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9240" y="699911"/>
            <a:ext cx="5379160" cy="420070"/>
          </a:xfrm>
        </p:spPr>
        <p:txBody>
          <a:bodyPr>
            <a:normAutofit fontScale="62500" lnSpcReduction="20000"/>
          </a:bodyPr>
          <a:lstStyle/>
          <a:p>
            <a:r>
              <a:rPr lang="en-BR" dirty="0"/>
              <a:t>(1) Modelo OSI: O AWS Shield vai atuar nas camadas 3, 4 e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0EC1F-9D9C-5A7F-3BF1-ECAF8600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23" y="1124661"/>
            <a:ext cx="7035099" cy="4608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174422-F2A0-A5C9-471F-4DACCDF88500}"/>
              </a:ext>
            </a:extLst>
          </p:cNvPr>
          <p:cNvSpPr txBox="1"/>
          <p:nvPr/>
        </p:nvSpPr>
        <p:spPr>
          <a:xfrm>
            <a:off x="2365018" y="5553681"/>
            <a:ext cx="661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Referência: </a:t>
            </a:r>
            <a:r>
              <a:rPr lang="en-US" dirty="0"/>
              <a:t>https://</a:t>
            </a:r>
            <a:r>
              <a:rPr lang="en-US" dirty="0" err="1"/>
              <a:t>www.cloudflare.com</a:t>
            </a:r>
            <a:r>
              <a:rPr lang="en-US" dirty="0"/>
              <a:t>/pt-</a:t>
            </a:r>
            <a:r>
              <a:rPr lang="en-US" dirty="0" err="1"/>
              <a:t>br</a:t>
            </a:r>
            <a:r>
              <a:rPr lang="en-US" dirty="0"/>
              <a:t>/learning/</a:t>
            </a:r>
            <a:r>
              <a:rPr lang="en-US" dirty="0" err="1"/>
              <a:t>ddos</a:t>
            </a:r>
            <a:r>
              <a:rPr lang="en-US" dirty="0"/>
              <a:t>/glossary/open-systems-interconnection-model-</a:t>
            </a:r>
            <a:r>
              <a:rPr lang="en-US" dirty="0" err="1"/>
              <a:t>osi</a:t>
            </a:r>
            <a:r>
              <a:rPr lang="en-US" dirty="0"/>
              <a:t>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32889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140" y="380989"/>
            <a:ext cx="1540938" cy="420070"/>
          </a:xfrm>
        </p:spPr>
        <p:txBody>
          <a:bodyPr>
            <a:normAutofit lnSpcReduction="10000"/>
          </a:bodyPr>
          <a:lstStyle/>
          <a:p>
            <a:r>
              <a:rPr lang="en-BR" dirty="0"/>
              <a:t>(2) DDoS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74422-F2A0-A5C9-471F-4DACCDF88500}"/>
              </a:ext>
            </a:extLst>
          </p:cNvPr>
          <p:cNvSpPr txBox="1"/>
          <p:nvPr/>
        </p:nvSpPr>
        <p:spPr>
          <a:xfrm>
            <a:off x="2365018" y="5553681"/>
            <a:ext cx="661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Referência: </a:t>
            </a:r>
            <a:r>
              <a:rPr lang="en-US" dirty="0"/>
              <a:t>https://</a:t>
            </a:r>
            <a:r>
              <a:rPr lang="en-US" dirty="0" err="1"/>
              <a:t>www.cloudflare.com</a:t>
            </a:r>
            <a:r>
              <a:rPr lang="en-US" dirty="0"/>
              <a:t>/pt-</a:t>
            </a:r>
            <a:r>
              <a:rPr lang="en-US" dirty="0" err="1"/>
              <a:t>br</a:t>
            </a:r>
            <a:r>
              <a:rPr lang="en-US" dirty="0"/>
              <a:t>/learning/</a:t>
            </a:r>
            <a:r>
              <a:rPr lang="en-US" dirty="0" err="1"/>
              <a:t>ddos</a:t>
            </a:r>
            <a:r>
              <a:rPr lang="en-US" dirty="0"/>
              <a:t>/glossary/open-systems-interconnection-model-</a:t>
            </a:r>
            <a:r>
              <a:rPr lang="en-US" dirty="0" err="1"/>
              <a:t>osi</a:t>
            </a:r>
            <a:r>
              <a:rPr lang="en-US" dirty="0"/>
              <a:t>/</a:t>
            </a:r>
            <a:endParaRPr lang="en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F144C-CC06-6CA4-D5FE-82B44BF1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40" y="908043"/>
            <a:ext cx="6121399" cy="42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27" y="1079702"/>
            <a:ext cx="4023360" cy="769482"/>
          </a:xfrm>
        </p:spPr>
        <p:txBody>
          <a:bodyPr anchor="b">
            <a:normAutofit/>
          </a:bodyPr>
          <a:lstStyle/>
          <a:p>
            <a:pPr algn="l"/>
            <a:r>
              <a:rPr lang="en-BR" sz="4800" dirty="0"/>
              <a:t>Shield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044" y="2156898"/>
            <a:ext cx="3933306" cy="1208141"/>
          </a:xfrm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en-BR" sz="1400" dirty="0"/>
              <a:t>Standard: Defesa contra Distributed Denial of Service (DDoS) nas camadas 3 e 4. É automaticamente habilitado para todos os usuários da AWS.</a:t>
            </a:r>
          </a:p>
          <a:p>
            <a:pPr marL="342900" indent="-342900" algn="l">
              <a:buFontTx/>
              <a:buChar char="-"/>
            </a:pPr>
            <a:endParaRPr lang="en-BR" sz="1400" dirty="0"/>
          </a:p>
          <a:p>
            <a:pPr marL="342900" indent="-342900" algn="l">
              <a:buFontTx/>
              <a:buChar char="-"/>
            </a:pPr>
            <a:r>
              <a:rPr lang="en-BR" sz="1400" dirty="0"/>
              <a:t>Advanced: Atua na camada 7. Prot</a:t>
            </a:r>
            <a:r>
              <a:rPr lang="en-US" sz="1400" dirty="0" err="1"/>
              <a:t>ege</a:t>
            </a:r>
            <a:r>
              <a:rPr lang="en-US" sz="1400" dirty="0"/>
              <a:t> </a:t>
            </a:r>
            <a:r>
              <a:rPr lang="en-US" sz="1400" dirty="0" err="1"/>
              <a:t>serviços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CloudFront, Route 53 e Elastic Load Balancer</a:t>
            </a:r>
            <a:endParaRPr lang="en-BR" sz="1400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Exemplo de resiliência a DDoS para aplicativos web comuns - AWS WAF, AWS  Firewall Manager, e AWS Shield Advanced">
            <a:extLst>
              <a:ext uri="{FF2B5EF4-FFF2-40B4-BE49-F238E27FC236}">
                <a16:creationId xmlns:a16="http://schemas.microsoft.com/office/drawing/2014/main" id="{3EFE5430-A419-1E36-8193-63695484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7466" y="1234832"/>
            <a:ext cx="7488355" cy="475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249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27" y="1079032"/>
            <a:ext cx="4023360" cy="897497"/>
          </a:xfrm>
        </p:spPr>
        <p:txBody>
          <a:bodyPr anchor="b">
            <a:normAutofit/>
          </a:bodyPr>
          <a:lstStyle/>
          <a:p>
            <a:pPr algn="l"/>
            <a:r>
              <a:rPr lang="en-BR" sz="4800" i="1"/>
              <a:t>VPC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6EB18-A9BD-DFEC-F622-591EA1F99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endParaRPr lang="en-BR" sz="2000" dirty="0"/>
          </a:p>
          <a:p>
            <a:pPr algn="l"/>
            <a:endParaRPr lang="en-BR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66E8B-44C0-0E80-AA7B-DD6FCBBE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20" y="625684"/>
            <a:ext cx="6146907" cy="5455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F4342-F286-B49E-7576-5AC057581582}"/>
              </a:ext>
            </a:extLst>
          </p:cNvPr>
          <p:cNvSpPr txBox="1"/>
          <p:nvPr/>
        </p:nvSpPr>
        <p:spPr>
          <a:xfrm>
            <a:off x="271432" y="4788467"/>
            <a:ext cx="4914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</a:t>
            </a:r>
            <a:r>
              <a:rPr lang="en-BR" dirty="0"/>
              <a:t>mportante ressaltar: uma sub-rede por AZ</a:t>
            </a:r>
          </a:p>
          <a:p>
            <a:pPr marL="285750" indent="-285750">
              <a:buFontTx/>
              <a:buChar char="-"/>
            </a:pPr>
            <a:r>
              <a:rPr lang="en-BR" dirty="0"/>
              <a:t>A VPC está em várias A</a:t>
            </a:r>
            <a:r>
              <a:rPr lang="en-US" dirty="0"/>
              <a:t>z</a:t>
            </a:r>
            <a:r>
              <a:rPr lang="en-BR" dirty="0"/>
              <a:t>s</a:t>
            </a:r>
          </a:p>
          <a:p>
            <a:pPr marL="285750" indent="-285750">
              <a:buFontTx/>
              <a:buChar char="-"/>
            </a:pPr>
            <a:r>
              <a:rPr lang="en-BR" dirty="0"/>
              <a:t>Internet gateway para integrar com a Internet</a:t>
            </a:r>
          </a:p>
        </p:txBody>
      </p:sp>
    </p:spTree>
    <p:extLst>
      <p:ext uri="{BB962C8B-B14F-4D97-AF65-F5344CB8AC3E}">
        <p14:creationId xmlns:p14="http://schemas.microsoft.com/office/powerpoint/2010/main" val="3223417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Secrets Manager</a:t>
            </a:r>
          </a:p>
        </p:txBody>
      </p:sp>
      <p:sp>
        <p:nvSpPr>
          <p:cNvPr id="184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How to replicate secrets in AWS Secrets Manager to multiple Regions | AWS  Security Blog">
            <a:extLst>
              <a:ext uri="{FF2B5EF4-FFF2-40B4-BE49-F238E27FC236}">
                <a16:creationId xmlns:a16="http://schemas.microsoft.com/office/drawing/2014/main" id="{7E936911-917D-6107-AC05-932CE0231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54894"/>
            <a:ext cx="7214616" cy="532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487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Secrets Manager</a:t>
            </a:r>
          </a:p>
        </p:txBody>
      </p:sp>
      <p:sp>
        <p:nvSpPr>
          <p:cNvPr id="184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AED0B-F2FA-5C81-736C-A021EBF2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1068607"/>
            <a:ext cx="7267919" cy="47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9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87" y="2620164"/>
            <a:ext cx="3409181" cy="1617672"/>
          </a:xfrm>
        </p:spPr>
        <p:txBody>
          <a:bodyPr>
            <a:normAutofit fontScale="90000"/>
          </a:bodyPr>
          <a:lstStyle/>
          <a:p>
            <a:pPr algn="l"/>
            <a:r>
              <a:rPr lang="en-BR" sz="6600" dirty="0"/>
              <a:t>Secrets Manager</a:t>
            </a:r>
          </a:p>
        </p:txBody>
      </p:sp>
      <p:sp>
        <p:nvSpPr>
          <p:cNvPr id="184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F5DEFD-C286-5163-76E4-FBE5BB2DA304}"/>
              </a:ext>
            </a:extLst>
          </p:cNvPr>
          <p:cNvSpPr/>
          <p:nvPr/>
        </p:nvSpPr>
        <p:spPr>
          <a:xfrm>
            <a:off x="2444902" y="930100"/>
            <a:ext cx="8190090" cy="1048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 e contextos chave: (1) rotação periódica de segredos; (2) casos de uso: guardar credenciais de aplicativos, bancos de dados, chaves de API etc. (3) Importante diferenciar o Secrets Manager do KMS e ACM (ver slide anterior). </a:t>
            </a:r>
          </a:p>
        </p:txBody>
      </p:sp>
      <p:pic>
        <p:nvPicPr>
          <p:cNvPr id="9" name="Picture 8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C5DECF8D-FB9C-C719-4F6F-14B0FDB5A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45869" y="580656"/>
            <a:ext cx="578247" cy="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7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028021"/>
            <a:ext cx="4023360" cy="3298476"/>
          </a:xfrm>
        </p:spPr>
        <p:txBody>
          <a:bodyPr anchor="b">
            <a:normAutofit/>
          </a:bodyPr>
          <a:lstStyle/>
          <a:p>
            <a:pPr algn="l"/>
            <a:r>
              <a:rPr lang="en-BR" sz="4800"/>
              <a:t>GuardDuty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74" name="Picture 2" descr="Habilitar Amazon GuardDuty para detectar ameaças e automatizar ações de  acordo com as descobertas :: Modelo de maturidade de segurança da AWS">
            <a:extLst>
              <a:ext uri="{FF2B5EF4-FFF2-40B4-BE49-F238E27FC236}">
                <a16:creationId xmlns:a16="http://schemas.microsoft.com/office/drawing/2014/main" id="{511E43A2-9974-8EEF-B7A1-4E7044E6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7141" y="1367744"/>
            <a:ext cx="6846363" cy="39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1DCE9-98E0-E3A8-E837-7B36570B0093}"/>
              </a:ext>
            </a:extLst>
          </p:cNvPr>
          <p:cNvSpPr txBox="1"/>
          <p:nvPr/>
        </p:nvSpPr>
        <p:spPr>
          <a:xfrm>
            <a:off x="3714044" y="5910439"/>
            <a:ext cx="807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Referência: </a:t>
            </a:r>
            <a:r>
              <a:rPr lang="en-US" dirty="0"/>
              <a:t>https://</a:t>
            </a:r>
            <a:r>
              <a:rPr lang="en-US" dirty="0" err="1"/>
              <a:t>maturitymodel.security.aws.dev</a:t>
            </a:r>
            <a:r>
              <a:rPr lang="en-US" dirty="0"/>
              <a:t>/pt/1.-quickwins/</a:t>
            </a:r>
            <a:r>
              <a:rPr lang="en-US" dirty="0" err="1"/>
              <a:t>guardduty</a:t>
            </a:r>
            <a:r>
              <a:rPr lang="en-US" dirty="0"/>
              <a:t>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00159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7645" y="1219200"/>
            <a:ext cx="4560709" cy="851429"/>
          </a:xfrm>
        </p:spPr>
        <p:txBody>
          <a:bodyPr>
            <a:normAutofit fontScale="90000"/>
          </a:bodyPr>
          <a:lstStyle/>
          <a:p>
            <a:r>
              <a:rPr lang="en-BR" dirty="0"/>
              <a:t>GuardDuty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AWS SAA-CO3 Study Guide (tradução livre): “Analisa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VPC flow logs</a:t>
            </a:r>
            <a:r>
              <a:rPr lang="en-BR" dirty="0"/>
              <a:t>, logs de eventos de gerenciamento do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CloudTrail</a:t>
            </a:r>
            <a:r>
              <a:rPr lang="en-BR" dirty="0"/>
              <a:t>,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Route 53 DNS query logs</a:t>
            </a:r>
            <a:r>
              <a:rPr lang="en-BR" dirty="0"/>
              <a:t>, buscando endereços de IP maliciosos já conhecidos, nomes de domínios e potencial atividade maliciosa.”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O GuardDuty atua com foco no tráfego de rede. Não confundir com o Amazon Inspector (comum algum cenário que possa gerar alguma dúvida entre os dois).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226494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BR" sz="4000">
                <a:solidFill>
                  <a:schemeClr val="tx2"/>
                </a:solidFill>
              </a:rPr>
              <a:t>Questões</a:t>
            </a:r>
          </a:p>
        </p:txBody>
      </p:sp>
      <p:pic>
        <p:nvPicPr>
          <p:cNvPr id="11" name="Graphic 10" descr="Help">
            <a:extLst>
              <a:ext uri="{FF2B5EF4-FFF2-40B4-BE49-F238E27FC236}">
                <a16:creationId xmlns:a16="http://schemas.microsoft.com/office/drawing/2014/main" id="{02B2E162-83B3-0AD5-AD7F-8A0F9B045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7821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18180" y="2801921"/>
            <a:ext cx="11040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Secrets Manager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Certificate Manager (ACM)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Key Management Service (KMS)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C2C1CC7E-1B7F-B4F5-5336-47930AF32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0426726"/>
              </p:ext>
            </p:extLst>
          </p:nvPr>
        </p:nvGraphicFramePr>
        <p:xfrm>
          <a:off x="518180" y="988200"/>
          <a:ext cx="11164711" cy="1466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61E885-5AE2-4EA7-9919-27A464DA1524}"/>
              </a:ext>
            </a:extLst>
          </p:cNvPr>
          <p:cNvSpPr txBox="1"/>
          <p:nvPr/>
        </p:nvSpPr>
        <p:spPr>
          <a:xfrm>
            <a:off x="518180" y="409685"/>
            <a:ext cx="160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</a:t>
            </a:r>
            <a:r>
              <a:rPr lang="en-BR" sz="2400" b="1" dirty="0"/>
              <a:t>uestão 1</a:t>
            </a:r>
          </a:p>
        </p:txBody>
      </p:sp>
    </p:spTree>
    <p:extLst>
      <p:ext uri="{BB962C8B-B14F-4D97-AF65-F5344CB8AC3E}">
        <p14:creationId xmlns:p14="http://schemas.microsoft.com/office/powerpoint/2010/main" val="646349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arenR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Secrets Manager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Secrets Manager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especificamente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Certificate Manager (ACM)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Certificate Manager (ACM)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certificados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SSL/TLS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domínios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Key Management Service (KMS)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Key Management Service (KMS)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chaves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criptografia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funcionalidades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credenciais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Config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auditar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418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2) 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tanto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proposta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sub-redes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necessitam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 entre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ACL de rede e um security group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contexto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um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recurso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específico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ACL de rede e security group,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e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12102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um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recurso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específico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1" dirty="0">
              <a:solidFill>
                <a:srgbClr val="000000"/>
              </a:solidFill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Uma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ACL de rede (Network ACL)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usada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inteira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negando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configuradas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definir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atravessa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sub-rede. Por outro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um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atua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um firewall virtual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controlando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granular,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definição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EC2.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ACL de rede e security group,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e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066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Virtual Private Cloud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BR" sz="1300" dirty="0"/>
              <a:t>CIDR: Classless Inter-Domain Routing -&gt; Faixa de endereços de IP disponíveis nessa rede privada.</a:t>
            </a:r>
          </a:p>
          <a:p>
            <a:pPr marL="342900" indent="-342900" algn="l">
              <a:buFontTx/>
              <a:buChar char="-"/>
            </a:pPr>
            <a:endParaRPr lang="en-BR" sz="1300" dirty="0"/>
          </a:p>
          <a:p>
            <a:pPr marL="342900" indent="-342900" algn="l">
              <a:buFontTx/>
              <a:buChar char="-"/>
            </a:pPr>
            <a:r>
              <a:rPr lang="en-BR" sz="1300" dirty="0"/>
              <a:t>Não é possível alterar um bloco CIDR primário após a criação da VPC.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AB93DD-76BA-C688-F451-DC7B5941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038" y="1735463"/>
            <a:ext cx="7214616" cy="445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32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3)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exclusivamente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através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rede interna da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internet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têm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um bucket no S3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final de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método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Interface Endpoint para o bucket S3,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Gateway Endpoint para o S3,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VPN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conectar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Application Load Balancer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0791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3)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B)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Gateway Endpoint para o S3,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Interface Endpoint para o bucket S3,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Gateway Endpoint para o S3,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VPN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conectar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Application Load Balancer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7323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4)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eficaz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maximizar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Security Groups e Network ACLs (NACLs)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VPC.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afirmações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descreve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Security Groups e NACLs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stateful e stateless?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 NACLs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 NACLs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adicionais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requerem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explícitas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5719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4)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 NACLs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São stateful,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entrada,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vice-versa.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NACLs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São stateless,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rastrear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2198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5)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vs NACL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VPC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Security Groups e Network ACLs (NACLs)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práticas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e sub-redes.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afirmações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descreve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Security Groups e NACLs?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Security Groups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Network ACLs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2689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5)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vs NACL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Security Groups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Network ACLs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9259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6)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comércio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eletrônico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informações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pessoais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no Amazon S3.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encarregado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identificar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Inspector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3679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6)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Macie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machine learning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classificar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S3.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GuardDuty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atividades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Config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auditar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Amazon Macie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buckets do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machine learning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técnicas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avançadas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3321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7)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negação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(DDoS).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0512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7)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negação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(DDoS).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Macie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descoberta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GuardDuty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focado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detecção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avançadas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WAF é um firewall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9515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Quando crio uma VPC, o que vem por padrão?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VPC </a:t>
            </a:r>
            <a:r>
              <a:rPr lang="en-US" sz="1800" dirty="0" err="1">
                <a:solidFill>
                  <a:schemeClr val="tx2"/>
                </a:solidFill>
              </a:rPr>
              <a:t>vem</a:t>
            </a:r>
            <a:r>
              <a:rPr lang="en-US" sz="1800" dirty="0">
                <a:solidFill>
                  <a:schemeClr val="tx2"/>
                </a:solidFill>
              </a:rPr>
              <a:t> com NACL (</a:t>
            </a:r>
            <a:r>
              <a:rPr lang="en-US" sz="1800" dirty="0" err="1">
                <a:solidFill>
                  <a:schemeClr val="tx2"/>
                </a:solidFill>
              </a:rPr>
              <a:t>Netowrk</a:t>
            </a:r>
            <a:r>
              <a:rPr lang="en-US" sz="1800" dirty="0">
                <a:solidFill>
                  <a:schemeClr val="tx2"/>
                </a:solidFill>
              </a:rPr>
              <a:t> Access Control List) </a:t>
            </a:r>
            <a:r>
              <a:rPr lang="en-US" sz="1800" dirty="0" err="1">
                <a:solidFill>
                  <a:schemeClr val="tx2"/>
                </a:solidFill>
              </a:rPr>
              <a:t>padrão</a:t>
            </a:r>
            <a:r>
              <a:rPr lang="en-US" sz="1800" dirty="0">
                <a:solidFill>
                  <a:schemeClr val="tx2"/>
                </a:solidFill>
              </a:rPr>
              <a:t> -&gt; </a:t>
            </a:r>
            <a:r>
              <a:rPr lang="en-US" sz="1800" dirty="0" err="1">
                <a:solidFill>
                  <a:schemeClr val="tx2"/>
                </a:solidFill>
              </a:rPr>
              <a:t>permite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de entrada e </a:t>
            </a:r>
            <a:r>
              <a:rPr lang="en-US" sz="1800" dirty="0" err="1">
                <a:solidFill>
                  <a:schemeClr val="tx2"/>
                </a:solidFill>
              </a:rPr>
              <a:t>saída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NACLs </a:t>
            </a:r>
            <a:r>
              <a:rPr lang="en-US" sz="1800" dirty="0" err="1">
                <a:solidFill>
                  <a:schemeClr val="tx2"/>
                </a:solidFill>
              </a:rPr>
              <a:t>customizadas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negam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todo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de entrada e </a:t>
            </a:r>
            <a:r>
              <a:rPr lang="en-US" sz="1800" dirty="0" err="1">
                <a:solidFill>
                  <a:schemeClr val="tx2"/>
                </a:solidFill>
              </a:rPr>
              <a:t>saída</a:t>
            </a:r>
            <a:r>
              <a:rPr lang="en-US" sz="1800" dirty="0">
                <a:solidFill>
                  <a:schemeClr val="tx2"/>
                </a:solidFill>
              </a:rPr>
              <a:t> (</a:t>
            </a:r>
            <a:r>
              <a:rPr lang="en-US" sz="1800" dirty="0" err="1">
                <a:solidFill>
                  <a:schemeClr val="tx2"/>
                </a:solidFill>
              </a:rPr>
              <a:t>até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adicionarmos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regras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Importante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reforçar</a:t>
            </a:r>
            <a:r>
              <a:rPr lang="en-US" sz="1800" dirty="0">
                <a:solidFill>
                  <a:schemeClr val="tx2"/>
                </a:solidFill>
              </a:rPr>
              <a:t>: </a:t>
            </a:r>
            <a:r>
              <a:rPr lang="en-US" sz="1800" dirty="0" err="1">
                <a:solidFill>
                  <a:schemeClr val="tx2"/>
                </a:solidFill>
              </a:rPr>
              <a:t>uma</a:t>
            </a:r>
            <a:r>
              <a:rPr lang="en-US" sz="1800" dirty="0">
                <a:solidFill>
                  <a:schemeClr val="tx2"/>
                </a:solidFill>
              </a:rPr>
              <a:t> ACL de rede </a:t>
            </a:r>
            <a:r>
              <a:rPr lang="en-US" sz="1800" dirty="0" err="1">
                <a:solidFill>
                  <a:schemeClr val="tx2"/>
                </a:solidFill>
              </a:rPr>
              <a:t>controla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em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nível</a:t>
            </a:r>
            <a:r>
              <a:rPr lang="en-US" sz="1800" dirty="0">
                <a:solidFill>
                  <a:schemeClr val="tx2"/>
                </a:solidFill>
              </a:rPr>
              <a:t> de sub-rede. Um security group </a:t>
            </a:r>
            <a:r>
              <a:rPr lang="en-US" sz="1800" dirty="0" err="1">
                <a:solidFill>
                  <a:schemeClr val="tx2"/>
                </a:solidFill>
              </a:rPr>
              <a:t>controla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em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nível</a:t>
            </a:r>
            <a:r>
              <a:rPr lang="en-US" sz="1800" dirty="0">
                <a:solidFill>
                  <a:schemeClr val="tx2"/>
                </a:solidFill>
              </a:rPr>
              <a:t> de um </a:t>
            </a:r>
            <a:r>
              <a:rPr lang="en-US" sz="1800" dirty="0" err="1">
                <a:solidFill>
                  <a:schemeClr val="tx2"/>
                </a:solidFill>
              </a:rPr>
              <a:t>recurso</a:t>
            </a:r>
            <a:r>
              <a:rPr lang="en-US" sz="1800" dirty="0">
                <a:solidFill>
                  <a:schemeClr val="tx2"/>
                </a:solidFill>
              </a:rPr>
              <a:t> da AWS (EC2, </a:t>
            </a:r>
            <a:r>
              <a:rPr lang="en-US" sz="1800" dirty="0" err="1">
                <a:solidFill>
                  <a:schemeClr val="tx2"/>
                </a:solidFill>
              </a:rPr>
              <a:t>por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exemplo</a:t>
            </a:r>
            <a:r>
              <a:rPr lang="en-US" sz="1800" dirty="0">
                <a:solidFill>
                  <a:schemeClr val="tx2"/>
                </a:solidFill>
              </a:rPr>
              <a:t>).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Não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podemos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alterar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bloco</a:t>
            </a:r>
            <a:r>
              <a:rPr lang="en-US" sz="1800" dirty="0">
                <a:solidFill>
                  <a:schemeClr val="tx2"/>
                </a:solidFill>
              </a:rPr>
              <a:t> CIDR </a:t>
            </a:r>
            <a:r>
              <a:rPr lang="en-US" sz="1800" dirty="0" err="1">
                <a:solidFill>
                  <a:schemeClr val="tx2"/>
                </a:solidFill>
              </a:rPr>
              <a:t>primário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após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criação</a:t>
            </a:r>
            <a:r>
              <a:rPr lang="en-US" sz="1800" dirty="0">
                <a:solidFill>
                  <a:schemeClr val="tx2"/>
                </a:solidFill>
              </a:rPr>
              <a:t> da VPC. Mas Podemos </a:t>
            </a:r>
            <a:r>
              <a:rPr lang="en-US" sz="1800" dirty="0" err="1">
                <a:solidFill>
                  <a:schemeClr val="tx2"/>
                </a:solidFill>
              </a:rPr>
              <a:t>criar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blocos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secundários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233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8)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startup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móvel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fácil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Cognito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3470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8)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startup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móvel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fácil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Macie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descoberta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GuardDuty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focado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detecção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Cognito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Cognito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Cognito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Amazon Cognito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móveis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web.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9171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146755" y="623585"/>
            <a:ext cx="118984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9)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para a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web,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injeções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SQL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cross-site scripting (XSS).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selecionar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7300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169332" y="290690"/>
            <a:ext cx="11819467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9)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WAF (Web Application Firewall)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injeções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SQL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cross-site scripting (XSS).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Macie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GuardDuty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detecção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AWS WAF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web,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injeções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SQL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cross-site scripting (XSS). Ele é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169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éndulo metálico">
            <a:extLst>
              <a:ext uri="{FF2B5EF4-FFF2-40B4-BE49-F238E27FC236}">
                <a16:creationId xmlns:a16="http://schemas.microsoft.com/office/drawing/2014/main" id="{A3ECB4BD-4DCC-153F-5A64-AD0682A3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65" t="9091" r="2061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BR" sz="4800"/>
              <a:t>Componentes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6EB18-A9BD-DFEC-F622-591EA1F99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BR" sz="2000"/>
              <a:t>(1) Internet gateways (ou virtual private gateways), (2) route tables, (3) network access control lists, (4) subnets e (5) security groups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44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Sub-rede (subnet)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Precisa</a:t>
            </a:r>
            <a:r>
              <a:rPr lang="en-US" sz="2200" dirty="0"/>
              <a:t> </a:t>
            </a:r>
            <a:r>
              <a:rPr lang="en-US" sz="2200" dirty="0" err="1"/>
              <a:t>estar</a:t>
            </a:r>
            <a:r>
              <a:rPr lang="en-US" sz="2200" dirty="0"/>
              <a:t> </a:t>
            </a:r>
            <a:r>
              <a:rPr lang="en-US" sz="2200" dirty="0" err="1"/>
              <a:t>associada</a:t>
            </a:r>
            <a:r>
              <a:rPr lang="en-US" sz="2200" dirty="0"/>
              <a:t> a </a:t>
            </a:r>
            <a:r>
              <a:rPr lang="en-US" sz="2200" dirty="0" err="1"/>
              <a:t>uma</a:t>
            </a:r>
            <a:r>
              <a:rPr lang="en-US" sz="2200" dirty="0"/>
              <a:t> NACL (access control list – </a:t>
            </a:r>
            <a:r>
              <a:rPr lang="en-US" sz="2200" dirty="0" err="1"/>
              <a:t>lista</a:t>
            </a:r>
            <a:r>
              <a:rPr lang="en-US" sz="2200" dirty="0"/>
              <a:t> de </a:t>
            </a:r>
            <a:r>
              <a:rPr lang="en-US" sz="2200" dirty="0" err="1"/>
              <a:t>controle</a:t>
            </a:r>
            <a:r>
              <a:rPr lang="en-US" sz="2200" dirty="0"/>
              <a:t> de </a:t>
            </a:r>
            <a:r>
              <a:rPr lang="en-US" sz="2200" dirty="0" err="1"/>
              <a:t>acesso</a:t>
            </a:r>
            <a:r>
              <a:rPr lang="en-US" sz="2200" dirty="0"/>
              <a:t>);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Caso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associemos</a:t>
            </a:r>
            <a:r>
              <a:rPr lang="en-US" sz="2200" dirty="0"/>
              <a:t> a </a:t>
            </a:r>
            <a:r>
              <a:rPr lang="en-US" sz="2200" dirty="0" err="1"/>
              <a:t>uma</a:t>
            </a:r>
            <a:r>
              <a:rPr lang="en-US" sz="2200" dirty="0"/>
              <a:t> ACL, </a:t>
            </a:r>
            <a:r>
              <a:rPr lang="en-US" sz="2200" dirty="0" err="1"/>
              <a:t>será</a:t>
            </a:r>
            <a:r>
              <a:rPr lang="en-US" sz="2200" dirty="0"/>
              <a:t> </a:t>
            </a:r>
            <a:r>
              <a:rPr lang="en-US" sz="2200" dirty="0" err="1"/>
              <a:t>associada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r>
              <a:rPr lang="en-US" sz="2200" dirty="0"/>
              <a:t> à default;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Uma sub-rede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relação</a:t>
            </a:r>
            <a:r>
              <a:rPr lang="en-US" sz="2200" dirty="0"/>
              <a:t> 1 para 1 com </a:t>
            </a:r>
            <a:r>
              <a:rPr lang="en-US" sz="2200" dirty="0" err="1"/>
              <a:t>uma</a:t>
            </a:r>
            <a:r>
              <a:rPr lang="en-US" sz="2200" dirty="0"/>
              <a:t> AZ (Zona de </a:t>
            </a:r>
            <a:r>
              <a:rPr lang="en-US" sz="2200" dirty="0" err="1"/>
              <a:t>Disponibilidade</a:t>
            </a:r>
            <a:r>
              <a:rPr lang="en-US" sz="2200" dirty="0"/>
              <a:t>);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É um container </a:t>
            </a:r>
            <a:r>
              <a:rPr lang="en-US" sz="2200" dirty="0" err="1"/>
              <a:t>lógico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nossa</a:t>
            </a:r>
            <a:r>
              <a:rPr lang="en-US" sz="2200" dirty="0"/>
              <a:t> rede;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2456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48" y="2562578"/>
            <a:ext cx="10902703" cy="312214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“Se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sub-rede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estiver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associada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a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tabela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rotas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que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tem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para um gateway da Internet,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é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conhecida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como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 </a:t>
            </a:r>
            <a:r>
              <a:rPr lang="en-US" b="0" i="1" u="none" strike="noStrike" dirty="0">
                <a:solidFill>
                  <a:srgbClr val="16191F"/>
                </a:solidFill>
                <a:effectLst/>
                <a:latin typeface="Amazon Ember"/>
              </a:rPr>
              <a:t>sub-rede </a:t>
            </a:r>
            <a:r>
              <a:rPr lang="en-US" b="0" i="1" u="none" strike="noStrike" dirty="0" err="1">
                <a:solidFill>
                  <a:srgbClr val="16191F"/>
                </a:solidFill>
                <a:effectLst/>
                <a:latin typeface="Amazon Ember"/>
              </a:rPr>
              <a:t>pública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. Se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sub-rede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estiver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associada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a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tabela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rotas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que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não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tem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para um gateway da Internet,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é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conhecida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como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 </a:t>
            </a:r>
            <a:r>
              <a:rPr lang="en-US" b="0" i="1" u="none" strike="noStrike" dirty="0">
                <a:solidFill>
                  <a:srgbClr val="16191F"/>
                </a:solidFill>
                <a:effectLst/>
                <a:latin typeface="Amazon Ember"/>
              </a:rPr>
              <a:t>sub-rede </a:t>
            </a:r>
            <a:r>
              <a:rPr lang="en-US" b="0" i="1" u="none" strike="noStrike" dirty="0" err="1">
                <a:solidFill>
                  <a:srgbClr val="16191F"/>
                </a:solidFill>
                <a:effectLst/>
                <a:latin typeface="Amazon Ember"/>
              </a:rPr>
              <a:t>privada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.”</a:t>
            </a:r>
          </a:p>
          <a:p>
            <a:pPr marL="342900" indent="-342900">
              <a:buFontTx/>
              <a:buChar char="-"/>
            </a:pPr>
            <a:endParaRPr lang="en-US" b="0" i="0" u="none" strike="noStrike" dirty="0">
              <a:solidFill>
                <a:srgbClr val="16191F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Interessante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aqui observer que o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conceito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de sub-rede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pública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ou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privada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está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associada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a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tabela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de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rotas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e o gateway da Internet.</a:t>
            </a:r>
            <a:endParaRPr lang="en-US" b="0" i="0" u="none" strike="noStrike" dirty="0">
              <a:solidFill>
                <a:srgbClr val="16191F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pPr marL="342900" indent="-342900">
              <a:buFontTx/>
              <a:buChar char="-"/>
            </a:pPr>
            <a:endParaRPr lang="en-US" b="0" i="0" u="none" strike="noStrike" dirty="0">
              <a:solidFill>
                <a:srgbClr val="16191F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pPr marL="342900" indent="-342900">
              <a:buFontTx/>
              <a:buChar char="-"/>
            </a:pPr>
            <a:r>
              <a:rPr lang="en-US" b="1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Referência</a:t>
            </a:r>
            <a:r>
              <a:rPr lang="en-US" b="1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: 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https://docs.aws.amazon.com/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pt_br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vpc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/latest/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userguide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vpc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-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igw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-internet-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access.html</a:t>
            </a:r>
            <a:endParaRPr lang="en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7898" y="1173281"/>
            <a:ext cx="4856204" cy="649907"/>
          </a:xfrm>
        </p:spPr>
        <p:txBody>
          <a:bodyPr>
            <a:normAutofit/>
          </a:bodyPr>
          <a:lstStyle/>
          <a:p>
            <a:r>
              <a:rPr lang="en-BR" sz="4000" dirty="0"/>
              <a:t>Sub-rede (subnet)</a:t>
            </a:r>
          </a:p>
        </p:txBody>
      </p:sp>
    </p:spTree>
    <p:extLst>
      <p:ext uri="{BB962C8B-B14F-4D97-AF65-F5344CB8AC3E}">
        <p14:creationId xmlns:p14="http://schemas.microsoft.com/office/powerpoint/2010/main" val="3986148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2581</TotalTime>
  <Words>3724</Words>
  <Application>Microsoft Macintosh PowerPoint</Application>
  <PresentationFormat>Widescreen</PresentationFormat>
  <Paragraphs>353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-webkit-standard</vt:lpstr>
      <vt:lpstr>Amazon Ember</vt:lpstr>
      <vt:lpstr>Aptos</vt:lpstr>
      <vt:lpstr>Aptos Display</vt:lpstr>
      <vt:lpstr>Arial</vt:lpstr>
      <vt:lpstr>Calibri</vt:lpstr>
      <vt:lpstr>Office Theme</vt:lpstr>
      <vt:lpstr>Semana 3</vt:lpstr>
      <vt:lpstr>Semana 3</vt:lpstr>
      <vt:lpstr>PowerPoint Presentation</vt:lpstr>
      <vt:lpstr>VPC</vt:lpstr>
      <vt:lpstr>Virtual Private Cloud</vt:lpstr>
      <vt:lpstr>Quando crio uma VPC, o que vem por padrão?</vt:lpstr>
      <vt:lpstr>Componentes </vt:lpstr>
      <vt:lpstr>Sub-rede (subnet)</vt:lpstr>
      <vt:lpstr>Sub-rede (subnet)</vt:lpstr>
      <vt:lpstr>Internet Gateways</vt:lpstr>
      <vt:lpstr>Route Tables (Tabela de rotas)</vt:lpstr>
      <vt:lpstr>Route Tables (Tabela de rotas)</vt:lpstr>
      <vt:lpstr>Route Tables (Tabela de rotas)</vt:lpstr>
      <vt:lpstr>VPC Endpoints</vt:lpstr>
      <vt:lpstr>VPC Endpoints</vt:lpstr>
      <vt:lpstr>VPC Endpoints</vt:lpstr>
      <vt:lpstr>VPC Endpoints</vt:lpstr>
      <vt:lpstr>NAT Gateway</vt:lpstr>
      <vt:lpstr>NAT Gateway</vt:lpstr>
      <vt:lpstr>NAT Gateway</vt:lpstr>
      <vt:lpstr>NAT Gateway</vt:lpstr>
      <vt:lpstr>Security Group</vt:lpstr>
      <vt:lpstr>Security Group</vt:lpstr>
      <vt:lpstr>Security Group</vt:lpstr>
      <vt:lpstr>Security Group</vt:lpstr>
      <vt:lpstr>NACL (access control list) – Lista de controle de acesso</vt:lpstr>
      <vt:lpstr>Network ACL (access control list) – Lista de controle de acesso</vt:lpstr>
      <vt:lpstr>Network ACL (access control list) – Lista de controle de acesso</vt:lpstr>
      <vt:lpstr>Contextos Híbridos (on premise + nuvem)</vt:lpstr>
      <vt:lpstr> Direct Connect</vt:lpstr>
      <vt:lpstr>Transit Gateway</vt:lpstr>
      <vt:lpstr>Web Application Firewall</vt:lpstr>
      <vt:lpstr>Amazon Macie</vt:lpstr>
      <vt:lpstr>Amazon Cognito</vt:lpstr>
      <vt:lpstr>Amazon Cognito</vt:lpstr>
      <vt:lpstr>AWS Shield</vt:lpstr>
      <vt:lpstr>PowerPoint Presentation</vt:lpstr>
      <vt:lpstr>PowerPoint Presentation</vt:lpstr>
      <vt:lpstr>Shield</vt:lpstr>
      <vt:lpstr>Secrets Manager</vt:lpstr>
      <vt:lpstr>Secrets Manager</vt:lpstr>
      <vt:lpstr>Secrets Manager</vt:lpstr>
      <vt:lpstr>GuardDuty</vt:lpstr>
      <vt:lpstr>GuardDuty</vt:lpstr>
      <vt:lpstr>Questões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Amorim</dc:creator>
  <cp:lastModifiedBy>Marcelo Amorim</cp:lastModifiedBy>
  <cp:revision>2</cp:revision>
  <dcterms:created xsi:type="dcterms:W3CDTF">2024-08-04T22:38:53Z</dcterms:created>
  <dcterms:modified xsi:type="dcterms:W3CDTF">2024-11-03T00:04:07Z</dcterms:modified>
</cp:coreProperties>
</file>